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54" r:id="rId1"/>
  </p:sldMasterIdLst>
  <p:sldIdLst>
    <p:sldId id="256" r:id="rId2"/>
    <p:sldId id="257" r:id="rId3"/>
    <p:sldId id="258" r:id="rId4"/>
    <p:sldId id="259" r:id="rId5"/>
    <p:sldId id="260" r:id="rId6"/>
    <p:sldId id="261" r:id="rId7"/>
    <p:sldId id="262" r:id="rId8"/>
    <p:sldId id="264" r:id="rId9"/>
    <p:sldId id="263" r:id="rId10"/>
    <p:sldId id="266" r:id="rId11"/>
    <p:sldId id="269" r:id="rId12"/>
    <p:sldId id="265" r:id="rId13"/>
    <p:sldId id="267" r:id="rId14"/>
    <p:sldId id="270" r:id="rId15"/>
    <p:sldId id="268"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579"/>
    <p:restoredTop sz="94664"/>
  </p:normalViewPr>
  <p:slideViewPr>
    <p:cSldViewPr snapToGrid="0" snapToObjects="1">
      <p:cViewPr varScale="1">
        <p:scale>
          <a:sx n="151" d="100"/>
          <a:sy n="151" d="100"/>
        </p:scale>
        <p:origin x="328"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image1.jpeg>
</file>

<file path=ppt/media/image10.jpeg>
</file>

<file path=ppt/media/image11.jpeg>
</file>

<file path=ppt/media/image12.jpe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9C5A860-F335-4252-AA00-24FB67ED2982}" type="datetime1">
              <a:rPr lang="en-US" smtClean="0"/>
              <a:t>6/17/22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8499354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a:t>Click icon to add picture</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481A142-DA77-4A5F-AD1F-14E6C18F0F5F}" type="datetime1">
              <a:rPr lang="en-US" smtClean="0"/>
              <a:t>6/17/22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1F646F3F-274D-499B-ABBE-824EB4ABDC3D}" type="slidenum">
              <a:rPr lang="en-US" smtClean="0"/>
              <a:pPr/>
              <a:t>‹#›</a:t>
            </a:fld>
            <a:endParaRPr lang="en-US"/>
          </a:p>
        </p:txBody>
      </p:sp>
    </p:spTree>
    <p:extLst>
      <p:ext uri="{BB962C8B-B14F-4D97-AF65-F5344CB8AC3E}">
        <p14:creationId xmlns:p14="http://schemas.microsoft.com/office/powerpoint/2010/main" val="4182690382"/>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a:t>Click to edit Master text styles</a:t>
            </a:r>
          </a:p>
        </p:txBody>
      </p:sp>
      <p:sp>
        <p:nvSpPr>
          <p:cNvPr id="4" name="Date Placeholder 3"/>
          <p:cNvSpPr>
            <a:spLocks noGrp="1"/>
          </p:cNvSpPr>
          <p:nvPr>
            <p:ph type="dt" sz="half" idx="10"/>
          </p:nvPr>
        </p:nvSpPr>
        <p:spPr/>
        <p:txBody>
          <a:bodyPr/>
          <a:lstStyle/>
          <a:p>
            <a:fld id="{F481A142-DA77-4A5F-AD1F-14E6C18F0F5F}" type="datetime1">
              <a:rPr lang="en-US" smtClean="0"/>
              <a:t>6/17/22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F646F3F-274D-499B-ABBE-824EB4ABDC3D}" type="slidenum">
              <a:rPr lang="en-US" smtClean="0"/>
              <a:pPr/>
              <a:t>‹#›</a:t>
            </a:fld>
            <a:endParaRPr lang="en-US"/>
          </a:p>
        </p:txBody>
      </p:sp>
    </p:spTree>
    <p:extLst>
      <p:ext uri="{BB962C8B-B14F-4D97-AF65-F5344CB8AC3E}">
        <p14:creationId xmlns:p14="http://schemas.microsoft.com/office/powerpoint/2010/main" val="1308856287"/>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a:t>Click to edit Master text styles</a:t>
            </a:r>
          </a:p>
        </p:txBody>
      </p:sp>
      <p:sp>
        <p:nvSpPr>
          <p:cNvPr id="2" name="Date Placeholder 1"/>
          <p:cNvSpPr>
            <a:spLocks noGrp="1"/>
          </p:cNvSpPr>
          <p:nvPr>
            <p:ph type="dt" sz="half" idx="10"/>
          </p:nvPr>
        </p:nvSpPr>
        <p:spPr/>
        <p:txBody>
          <a:bodyPr/>
          <a:lstStyle/>
          <a:p>
            <a:fld id="{F481A142-DA77-4A5F-AD1F-14E6C18F0F5F}" type="datetime1">
              <a:rPr lang="en-US" smtClean="0"/>
              <a:t>6/17/22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1F646F3F-274D-499B-ABBE-824EB4ABDC3D}" type="slidenum">
              <a:rPr lang="en-US" smtClean="0"/>
              <a:pPr/>
              <a:t>‹#›</a:t>
            </a:fld>
            <a:endParaRPr lang="en-US"/>
          </a:p>
        </p:txBody>
      </p:sp>
    </p:spTree>
    <p:extLst>
      <p:ext uri="{BB962C8B-B14F-4D97-AF65-F5344CB8AC3E}">
        <p14:creationId xmlns:p14="http://schemas.microsoft.com/office/powerpoint/2010/main" val="10145106"/>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6AB1048-0047-48CA-88BA-D69B470942CF}" type="datetime1">
              <a:rPr lang="en-US" smtClean="0"/>
              <a:t>6/17/22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17791742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D83879-648C-49A9-81A2-0EF5946532D0}" type="datetime1">
              <a:rPr lang="en-US" smtClean="0"/>
              <a:t>6/17/22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10228888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04BC802-30E3-4658-9CCA-F873646FEC67}" type="datetime1">
              <a:rPr lang="en-US" smtClean="0"/>
              <a:t>6/17/22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9858800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AB227A3-19CE-4153-81CE-64EB7AB094B3}" type="datetime1">
              <a:rPr lang="en-US" smtClean="0"/>
              <a:t>6/17/22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35061532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819A100-10F6-477E-8847-29D479EF1C92}" type="datetime1">
              <a:rPr lang="en-US" smtClean="0"/>
              <a:t>6/17/22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37700094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481A142-DA77-4A5F-AD1F-14E6C18F0F5F}" type="datetime1">
              <a:rPr lang="en-US" smtClean="0"/>
              <a:t>6/17/22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1F646F3F-274D-499B-ABBE-824EB4ABDC3D}" type="slidenum">
              <a:rPr lang="en-US" smtClean="0"/>
              <a:pPr/>
              <a:t>‹#›</a:t>
            </a:fld>
            <a:endParaRPr lang="en-US"/>
          </a:p>
        </p:txBody>
      </p:sp>
    </p:spTree>
    <p:extLst>
      <p:ext uri="{BB962C8B-B14F-4D97-AF65-F5344CB8AC3E}">
        <p14:creationId xmlns:p14="http://schemas.microsoft.com/office/powerpoint/2010/main" val="2364605819"/>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21A235E-F8FD-479F-9FC7-18BE84110877}" type="datetime1">
              <a:rPr lang="en-US" smtClean="0"/>
              <a:t>6/17/22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10707961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890F09B-68DA-462E-9DB4-4C9ADAB8CBCC}" type="datetime1">
              <a:rPr lang="en-US" smtClean="0"/>
              <a:t>6/17/22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574452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7AC4E36-FABE-47EB-AA7F-C19A93824617}" type="datetime1">
              <a:rPr lang="en-US" smtClean="0"/>
              <a:t>6/17/22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40998325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a:t>Click icon to add picture</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885810" y="6041362"/>
            <a:ext cx="976879" cy="365125"/>
          </a:xfrm>
        </p:spPr>
        <p:txBody>
          <a:bodyPr/>
          <a:lstStyle/>
          <a:p>
            <a:fld id="{F481A142-DA77-4A5F-AD1F-14E6C18F0F5F}" type="datetime1">
              <a:rPr lang="en-US" smtClean="0"/>
              <a:t>6/17/22</a:t>
            </a:fld>
            <a:endParaRPr lang="en-US" dirty="0"/>
          </a:p>
        </p:txBody>
      </p:sp>
      <p:sp>
        <p:nvSpPr>
          <p:cNvPr id="6" name="Footer Placeholder 5"/>
          <p:cNvSpPr>
            <a:spLocks noGrp="1"/>
          </p:cNvSpPr>
          <p:nvPr>
            <p:ph type="ftr" sz="quarter" idx="11"/>
          </p:nvPr>
        </p:nvSpPr>
        <p:spPr>
          <a:xfrm>
            <a:off x="590396" y="6041362"/>
            <a:ext cx="3295413" cy="365125"/>
          </a:xfrm>
        </p:spPr>
        <p:txBody>
          <a:bodyPr/>
          <a:lstStyle/>
          <a:p>
            <a:endParaRPr lang="en-US" dirty="0"/>
          </a:p>
        </p:txBody>
      </p:sp>
      <p:sp>
        <p:nvSpPr>
          <p:cNvPr id="7" name="Slide Number Placeholder 6"/>
          <p:cNvSpPr>
            <a:spLocks noGrp="1"/>
          </p:cNvSpPr>
          <p:nvPr>
            <p:ph type="sldNum" sz="quarter" idx="12"/>
          </p:nvPr>
        </p:nvSpPr>
        <p:spPr>
          <a:xfrm>
            <a:off x="4862689" y="5915888"/>
            <a:ext cx="1062155" cy="490599"/>
          </a:xfrm>
        </p:spPr>
        <p:txBody>
          <a:bodyPr/>
          <a:lstStyle/>
          <a:p>
            <a:fld id="{1F646F3F-274D-499B-ABBE-824EB4ABDC3D}" type="slidenum">
              <a:rPr lang="en-US" smtClean="0"/>
              <a:pPr/>
              <a:t>‹#›</a:t>
            </a:fld>
            <a:endParaRPr lang="en-US"/>
          </a:p>
        </p:txBody>
      </p:sp>
    </p:spTree>
    <p:extLst>
      <p:ext uri="{BB962C8B-B14F-4D97-AF65-F5344CB8AC3E}">
        <p14:creationId xmlns:p14="http://schemas.microsoft.com/office/powerpoint/2010/main" val="3836536959"/>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US" dirty="0"/>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F481A142-DA77-4A5F-AD1F-14E6C18F0F5F}" type="datetime1">
              <a:rPr lang="en-US" smtClean="0"/>
              <a:t>6/17/22</a:t>
            </a:fld>
            <a:endParaRPr lang="en-US" dirty="0"/>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1F646F3F-274D-499B-ABBE-824EB4ABDC3D}" type="slidenum">
              <a:rPr lang="en-US" smtClean="0"/>
              <a:pPr/>
              <a:t>‹#›</a:t>
            </a:fld>
            <a:endParaRPr lang="en-US"/>
          </a:p>
        </p:txBody>
      </p:sp>
    </p:spTree>
    <p:extLst>
      <p:ext uri="{BB962C8B-B14F-4D97-AF65-F5344CB8AC3E}">
        <p14:creationId xmlns:p14="http://schemas.microsoft.com/office/powerpoint/2010/main" val="2314902249"/>
      </p:ext>
    </p:extLst>
  </p:cSld>
  <p:clrMap bg1="dk1" tx1="lt1" bg2="dk2" tx2="lt2" accent1="accent1" accent2="accent2" accent3="accent3" accent4="accent4" accent5="accent5" accent6="accent6" hlink="hlink" folHlink="folHlink"/>
  <p:sldLayoutIdLst>
    <p:sldLayoutId id="2147483855" r:id="rId1"/>
    <p:sldLayoutId id="2147483856" r:id="rId2"/>
    <p:sldLayoutId id="2147483857" r:id="rId3"/>
    <p:sldLayoutId id="2147483858" r:id="rId4"/>
    <p:sldLayoutId id="2147483859" r:id="rId5"/>
    <p:sldLayoutId id="2147483860" r:id="rId6"/>
    <p:sldLayoutId id="2147483861" r:id="rId7"/>
    <p:sldLayoutId id="2147483862" r:id="rId8"/>
    <p:sldLayoutId id="2147483863" r:id="rId9"/>
    <p:sldLayoutId id="2147483864" r:id="rId10"/>
    <p:sldLayoutId id="2147483865" r:id="rId11"/>
    <p:sldLayoutId id="2147483866" r:id="rId12"/>
    <p:sldLayoutId id="2147483867" r:id="rId13"/>
    <p:sldLayoutId id="2147483868" r:id="rId14"/>
  </p:sldLayoutIdLst>
  <p:hf sldNum="0" hdr="0" ftr="0" dt="0"/>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hyperlink" Target="https://www.researchgate.net/publication/5246150_The_Relationship_Perceived_between_the_Real_Body_and_the_Mirror_Image" TargetMode="External"/><Relationship Id="rId2" Type="http://schemas.openxmlformats.org/officeDocument/2006/relationships/hyperlink" Target="https://link.springer.com/content/pdf/10.3758/BF03210736.pdf" TargetMode="Externa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4047A07-72EC-41BC-A55F-C264F639FB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EDF2A5ED-94E4-2198-A7AE-0A63E0C03139}"/>
              </a:ext>
            </a:extLst>
          </p:cNvPr>
          <p:cNvPicPr>
            <a:picLocks noChangeAspect="1"/>
          </p:cNvPicPr>
          <p:nvPr/>
        </p:nvPicPr>
        <p:blipFill rotWithShape="1">
          <a:blip r:embed="rId2">
            <a:alphaModFix amt="40000"/>
          </a:blip>
          <a:srcRect t="5993" b="6459"/>
          <a:stretch/>
        </p:blipFill>
        <p:spPr>
          <a:xfrm>
            <a:off x="20" y="10"/>
            <a:ext cx="12191980" cy="6857990"/>
          </a:xfrm>
          <a:prstGeom prst="rect">
            <a:avLst/>
          </a:prstGeom>
        </p:spPr>
      </p:pic>
      <p:sp>
        <p:nvSpPr>
          <p:cNvPr id="2" name="Title 1">
            <a:extLst>
              <a:ext uri="{FF2B5EF4-FFF2-40B4-BE49-F238E27FC236}">
                <a16:creationId xmlns:a16="http://schemas.microsoft.com/office/drawing/2014/main" id="{8500EB65-9FA6-F1DF-E568-5B21F66B55F9}"/>
              </a:ext>
            </a:extLst>
          </p:cNvPr>
          <p:cNvSpPr>
            <a:spLocks noGrp="1"/>
          </p:cNvSpPr>
          <p:nvPr>
            <p:ph type="ctrTitle"/>
          </p:nvPr>
        </p:nvSpPr>
        <p:spPr>
          <a:xfrm>
            <a:off x="810001" y="1449147"/>
            <a:ext cx="10572000" cy="3732453"/>
          </a:xfrm>
        </p:spPr>
        <p:txBody>
          <a:bodyPr>
            <a:normAutofit/>
          </a:bodyPr>
          <a:lstStyle/>
          <a:p>
            <a:r>
              <a:rPr lang="en-US"/>
              <a:t>Why do mirrors reverse right/left but not up/down?</a:t>
            </a:r>
          </a:p>
        </p:txBody>
      </p:sp>
      <p:sp>
        <p:nvSpPr>
          <p:cNvPr id="3" name="Subtitle 2">
            <a:extLst>
              <a:ext uri="{FF2B5EF4-FFF2-40B4-BE49-F238E27FC236}">
                <a16:creationId xmlns:a16="http://schemas.microsoft.com/office/drawing/2014/main" id="{8AADA02E-DAB9-DD69-7F78-60230CCD011F}"/>
              </a:ext>
            </a:extLst>
          </p:cNvPr>
          <p:cNvSpPr>
            <a:spLocks noGrp="1"/>
          </p:cNvSpPr>
          <p:nvPr>
            <p:ph type="subTitle" idx="1"/>
          </p:nvPr>
        </p:nvSpPr>
        <p:spPr>
          <a:xfrm>
            <a:off x="810001" y="5280847"/>
            <a:ext cx="10572000" cy="434974"/>
          </a:xfrm>
        </p:spPr>
        <p:txBody>
          <a:bodyPr>
            <a:normAutofit/>
          </a:bodyPr>
          <a:lstStyle/>
          <a:p>
            <a:r>
              <a:rPr lang="en-US" dirty="0"/>
              <a:t>The Journal of Philosophy by N.J.BLOCK</a:t>
            </a:r>
          </a:p>
        </p:txBody>
      </p:sp>
    </p:spTree>
    <p:extLst>
      <p:ext uri="{BB962C8B-B14F-4D97-AF65-F5344CB8AC3E}">
        <p14:creationId xmlns:p14="http://schemas.microsoft.com/office/powerpoint/2010/main" val="36610504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3A8B578-E080-E94B-50CD-14F4BEE00B4A}"/>
              </a:ext>
            </a:extLst>
          </p:cNvPr>
          <p:cNvSpPr txBox="1"/>
          <p:nvPr/>
        </p:nvSpPr>
        <p:spPr>
          <a:xfrm>
            <a:off x="4052711" y="553156"/>
            <a:ext cx="2610010" cy="369332"/>
          </a:xfrm>
          <a:prstGeom prst="rect">
            <a:avLst/>
          </a:prstGeom>
          <a:noFill/>
        </p:spPr>
        <p:txBody>
          <a:bodyPr wrap="none" rtlCol="0">
            <a:spAutoFit/>
          </a:bodyPr>
          <a:lstStyle/>
          <a:p>
            <a:r>
              <a:rPr lang="en-US" b="1" dirty="0"/>
              <a:t>Geometrical optics??</a:t>
            </a:r>
          </a:p>
        </p:txBody>
      </p:sp>
      <p:sp>
        <p:nvSpPr>
          <p:cNvPr id="3" name="TextBox 2">
            <a:extLst>
              <a:ext uri="{FF2B5EF4-FFF2-40B4-BE49-F238E27FC236}">
                <a16:creationId xmlns:a16="http://schemas.microsoft.com/office/drawing/2014/main" id="{A4EFAC76-BF2E-2CB8-ECA0-375A577B3A07}"/>
              </a:ext>
            </a:extLst>
          </p:cNvPr>
          <p:cNvSpPr txBox="1"/>
          <p:nvPr/>
        </p:nvSpPr>
        <p:spPr>
          <a:xfrm>
            <a:off x="891822" y="1343378"/>
            <a:ext cx="10577689" cy="646331"/>
          </a:xfrm>
          <a:prstGeom prst="rect">
            <a:avLst/>
          </a:prstGeom>
          <a:noFill/>
        </p:spPr>
        <p:txBody>
          <a:bodyPr wrap="square" rtlCol="0">
            <a:spAutoFit/>
          </a:bodyPr>
          <a:lstStyle/>
          <a:p>
            <a:r>
              <a:rPr lang="en-US" b="1" dirty="0"/>
              <a:t>No</a:t>
            </a:r>
            <a:r>
              <a:rPr lang="en-US" dirty="0"/>
              <a:t>. Geometrical optics are used to understand how the image is produced. But our question is different</a:t>
            </a:r>
          </a:p>
        </p:txBody>
      </p:sp>
      <p:sp>
        <p:nvSpPr>
          <p:cNvPr id="4" name="TextBox 3">
            <a:extLst>
              <a:ext uri="{FF2B5EF4-FFF2-40B4-BE49-F238E27FC236}">
                <a16:creationId xmlns:a16="http://schemas.microsoft.com/office/drawing/2014/main" id="{F810F6D4-77B8-4E9B-74E6-85E10D4099BB}"/>
              </a:ext>
            </a:extLst>
          </p:cNvPr>
          <p:cNvSpPr txBox="1"/>
          <p:nvPr/>
        </p:nvSpPr>
        <p:spPr>
          <a:xfrm>
            <a:off x="891822" y="2270668"/>
            <a:ext cx="4785284" cy="923330"/>
          </a:xfrm>
          <a:prstGeom prst="rect">
            <a:avLst/>
          </a:prstGeom>
          <a:noFill/>
        </p:spPr>
        <p:txBody>
          <a:bodyPr wrap="none" rtlCol="0">
            <a:spAutoFit/>
          </a:bodyPr>
          <a:lstStyle/>
          <a:p>
            <a:r>
              <a:rPr lang="en-US" dirty="0"/>
              <a:t>Ends of X- axis are Right/Left.</a:t>
            </a:r>
          </a:p>
          <a:p>
            <a:r>
              <a:rPr lang="en-US" dirty="0"/>
              <a:t>Ends of Y- axis are Up/Down.</a:t>
            </a:r>
          </a:p>
          <a:p>
            <a:r>
              <a:rPr lang="en-US" dirty="0"/>
              <a:t>Ends of Z – axis are frontward/ backward.</a:t>
            </a:r>
          </a:p>
        </p:txBody>
      </p:sp>
      <p:sp>
        <p:nvSpPr>
          <p:cNvPr id="6" name="TextBox 5">
            <a:extLst>
              <a:ext uri="{FF2B5EF4-FFF2-40B4-BE49-F238E27FC236}">
                <a16:creationId xmlns:a16="http://schemas.microsoft.com/office/drawing/2014/main" id="{62FE9547-3853-8C92-394F-B82A1164DD23}"/>
              </a:ext>
            </a:extLst>
          </p:cNvPr>
          <p:cNvSpPr txBox="1"/>
          <p:nvPr/>
        </p:nvSpPr>
        <p:spPr>
          <a:xfrm>
            <a:off x="1038578" y="3567289"/>
            <a:ext cx="550151" cy="369332"/>
          </a:xfrm>
          <a:prstGeom prst="rect">
            <a:avLst/>
          </a:prstGeom>
          <a:noFill/>
        </p:spPr>
        <p:txBody>
          <a:bodyPr wrap="none" rtlCol="0">
            <a:spAutoFit/>
          </a:bodyPr>
          <a:lstStyle/>
          <a:p>
            <a:r>
              <a:rPr lang="en-US" dirty="0"/>
              <a:t>Tip:</a:t>
            </a:r>
          </a:p>
        </p:txBody>
      </p:sp>
      <p:sp>
        <p:nvSpPr>
          <p:cNvPr id="7" name="Cloud 6">
            <a:extLst>
              <a:ext uri="{FF2B5EF4-FFF2-40B4-BE49-F238E27FC236}">
                <a16:creationId xmlns:a16="http://schemas.microsoft.com/office/drawing/2014/main" id="{D9D70F69-336A-EE9C-98C7-1F80E4A33BF8}"/>
              </a:ext>
            </a:extLst>
          </p:cNvPr>
          <p:cNvSpPr/>
          <p:nvPr/>
        </p:nvSpPr>
        <p:spPr>
          <a:xfrm>
            <a:off x="1411111" y="4125667"/>
            <a:ext cx="2257778" cy="1388534"/>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What are up, right?</a:t>
            </a:r>
          </a:p>
        </p:txBody>
      </p:sp>
      <p:sp>
        <p:nvSpPr>
          <p:cNvPr id="8" name="TextBox 7">
            <a:extLst>
              <a:ext uri="{FF2B5EF4-FFF2-40B4-BE49-F238E27FC236}">
                <a16:creationId xmlns:a16="http://schemas.microsoft.com/office/drawing/2014/main" id="{9783182E-79EA-1D5C-177D-FDF6898A5990}"/>
              </a:ext>
            </a:extLst>
          </p:cNvPr>
          <p:cNvSpPr txBox="1"/>
          <p:nvPr/>
        </p:nvSpPr>
        <p:spPr>
          <a:xfrm>
            <a:off x="5856598" y="1869490"/>
            <a:ext cx="4289778" cy="1477328"/>
          </a:xfrm>
          <a:prstGeom prst="rect">
            <a:avLst/>
          </a:prstGeom>
          <a:noFill/>
        </p:spPr>
        <p:txBody>
          <a:bodyPr wrap="square" rtlCol="0">
            <a:spAutoFit/>
          </a:bodyPr>
          <a:lstStyle/>
          <a:p>
            <a:r>
              <a:rPr lang="en-US" dirty="0"/>
              <a:t>Suppose, define “</a:t>
            </a:r>
            <a:r>
              <a:rPr lang="en-US" b="1" dirty="0"/>
              <a:t>up”</a:t>
            </a:r>
            <a:r>
              <a:rPr lang="en-US" dirty="0"/>
              <a:t> </a:t>
            </a:r>
            <a:r>
              <a:rPr lang="en-US" dirty="0" err="1"/>
              <a:t>w.r.t</a:t>
            </a:r>
            <a:r>
              <a:rPr lang="en-US" dirty="0"/>
              <a:t> earth:</a:t>
            </a:r>
          </a:p>
          <a:p>
            <a:r>
              <a:rPr lang="en-US" dirty="0"/>
              <a:t>Away from the center of earth</a:t>
            </a:r>
          </a:p>
          <a:p>
            <a:endParaRPr lang="en-US" dirty="0"/>
          </a:p>
          <a:p>
            <a:r>
              <a:rPr lang="en-US" dirty="0"/>
              <a:t>How to define “</a:t>
            </a:r>
            <a:r>
              <a:rPr lang="en-US" b="1" dirty="0"/>
              <a:t>right</a:t>
            </a:r>
            <a:r>
              <a:rPr lang="en-US" dirty="0"/>
              <a:t>”??</a:t>
            </a:r>
          </a:p>
          <a:p>
            <a:r>
              <a:rPr lang="en-US" dirty="0"/>
              <a:t>Depends on orientation</a:t>
            </a:r>
          </a:p>
        </p:txBody>
      </p:sp>
      <p:pic>
        <p:nvPicPr>
          <p:cNvPr id="9" name="Picture 8" descr="Diagram&#10;&#10;Description automatically generated">
            <a:extLst>
              <a:ext uri="{FF2B5EF4-FFF2-40B4-BE49-F238E27FC236}">
                <a16:creationId xmlns:a16="http://schemas.microsoft.com/office/drawing/2014/main" id="{CF9678DC-5D85-F082-F78D-D098388D6C35}"/>
              </a:ext>
            </a:extLst>
          </p:cNvPr>
          <p:cNvPicPr>
            <a:picLocks noChangeAspect="1"/>
          </p:cNvPicPr>
          <p:nvPr/>
        </p:nvPicPr>
        <p:blipFill>
          <a:blip r:embed="rId2">
            <a:biLevel thresh="50000"/>
          </a:blip>
          <a:stretch>
            <a:fillRect/>
          </a:stretch>
        </p:blipFill>
        <p:spPr>
          <a:xfrm>
            <a:off x="5677106" y="3499637"/>
            <a:ext cx="5258840" cy="2805207"/>
          </a:xfrm>
          <a:prstGeom prst="rect">
            <a:avLst/>
          </a:prstGeom>
        </p:spPr>
      </p:pic>
    </p:spTree>
    <p:extLst>
      <p:ext uri="{BB962C8B-B14F-4D97-AF65-F5344CB8AC3E}">
        <p14:creationId xmlns:p14="http://schemas.microsoft.com/office/powerpoint/2010/main" val="21542648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6" grpId="0"/>
      <p:bldP spid="7" grpId="0" animBg="1"/>
      <p:bldP spid="8"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D86C159-669C-0819-D9A8-DBB6E7F8A146}"/>
              </a:ext>
            </a:extLst>
          </p:cNvPr>
          <p:cNvSpPr txBox="1"/>
          <p:nvPr/>
        </p:nvSpPr>
        <p:spPr>
          <a:xfrm>
            <a:off x="1051034" y="756745"/>
            <a:ext cx="7476727" cy="923330"/>
          </a:xfrm>
          <a:prstGeom prst="rect">
            <a:avLst/>
          </a:prstGeom>
          <a:noFill/>
        </p:spPr>
        <p:txBody>
          <a:bodyPr wrap="none" rtlCol="0">
            <a:spAutoFit/>
          </a:bodyPr>
          <a:lstStyle/>
          <a:p>
            <a:pPr algn="ctr"/>
            <a:r>
              <a:rPr lang="en-US" dirty="0"/>
              <a:t>Object – clock </a:t>
            </a:r>
          </a:p>
          <a:p>
            <a:r>
              <a:rPr lang="en-US" dirty="0"/>
              <a:t>Case 1: one clock in the vicinity, sufficiently far away.</a:t>
            </a:r>
          </a:p>
          <a:p>
            <a:r>
              <a:rPr lang="en-US" dirty="0"/>
              <a:t>Case 2: two clock one above mirror and other behind the person.</a:t>
            </a:r>
          </a:p>
        </p:txBody>
      </p:sp>
      <p:sp>
        <p:nvSpPr>
          <p:cNvPr id="3" name="TextBox 2">
            <a:extLst>
              <a:ext uri="{FF2B5EF4-FFF2-40B4-BE49-F238E27FC236}">
                <a16:creationId xmlns:a16="http://schemas.microsoft.com/office/drawing/2014/main" id="{8982059F-C011-8D86-9415-84AEFF143620}"/>
              </a:ext>
            </a:extLst>
          </p:cNvPr>
          <p:cNvSpPr txBox="1"/>
          <p:nvPr/>
        </p:nvSpPr>
        <p:spPr>
          <a:xfrm>
            <a:off x="3234266" y="2023533"/>
            <a:ext cx="4493538" cy="369332"/>
          </a:xfrm>
          <a:prstGeom prst="rect">
            <a:avLst/>
          </a:prstGeom>
          <a:noFill/>
        </p:spPr>
        <p:txBody>
          <a:bodyPr wrap="none" rtlCol="0">
            <a:spAutoFit/>
          </a:bodyPr>
          <a:lstStyle/>
          <a:p>
            <a:r>
              <a:rPr lang="en-US" dirty="0"/>
              <a:t>How humans decide on right and left?</a:t>
            </a:r>
          </a:p>
        </p:txBody>
      </p:sp>
      <p:pic>
        <p:nvPicPr>
          <p:cNvPr id="5" name="Picture 4" descr="A whiteboard with writing on it&#10;&#10;Description automatically generated with low confidence">
            <a:extLst>
              <a:ext uri="{FF2B5EF4-FFF2-40B4-BE49-F238E27FC236}">
                <a16:creationId xmlns:a16="http://schemas.microsoft.com/office/drawing/2014/main" id="{798BA520-6F6C-9A54-BDC2-F8C93B99851E}"/>
              </a:ext>
            </a:extLst>
          </p:cNvPr>
          <p:cNvPicPr>
            <a:picLocks noChangeAspect="1"/>
          </p:cNvPicPr>
          <p:nvPr/>
        </p:nvPicPr>
        <p:blipFill>
          <a:blip r:embed="rId2">
            <a:biLevel thresh="75000"/>
          </a:blip>
          <a:stretch>
            <a:fillRect/>
          </a:stretch>
        </p:blipFill>
        <p:spPr>
          <a:xfrm>
            <a:off x="3234266" y="2617576"/>
            <a:ext cx="4854802" cy="3483679"/>
          </a:xfrm>
          <a:prstGeom prst="rect">
            <a:avLst/>
          </a:prstGeom>
        </p:spPr>
      </p:pic>
      <p:sp>
        <p:nvSpPr>
          <p:cNvPr id="6" name="TextBox 5">
            <a:extLst>
              <a:ext uri="{FF2B5EF4-FFF2-40B4-BE49-F238E27FC236}">
                <a16:creationId xmlns:a16="http://schemas.microsoft.com/office/drawing/2014/main" id="{4FBBC5E6-C306-917A-59EC-CDE5B8905672}"/>
              </a:ext>
            </a:extLst>
          </p:cNvPr>
          <p:cNvSpPr txBox="1"/>
          <p:nvPr/>
        </p:nvSpPr>
        <p:spPr>
          <a:xfrm>
            <a:off x="8671034" y="2980267"/>
            <a:ext cx="3342290" cy="923330"/>
          </a:xfrm>
          <a:prstGeom prst="rect">
            <a:avLst/>
          </a:prstGeom>
          <a:noFill/>
        </p:spPr>
        <p:txBody>
          <a:bodyPr wrap="square" rtlCol="0">
            <a:spAutoFit/>
          </a:bodyPr>
          <a:lstStyle/>
          <a:p>
            <a:pPr algn="ctr"/>
            <a:r>
              <a:rPr lang="en-US" dirty="0"/>
              <a:t>Many people use anatomical or behavioral symmetry</a:t>
            </a:r>
          </a:p>
        </p:txBody>
      </p:sp>
    </p:spTree>
    <p:extLst>
      <p:ext uri="{BB962C8B-B14F-4D97-AF65-F5344CB8AC3E}">
        <p14:creationId xmlns:p14="http://schemas.microsoft.com/office/powerpoint/2010/main" val="20006303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C3E241E-D173-7E4C-C793-7EA68FC47E09}"/>
              </a:ext>
            </a:extLst>
          </p:cNvPr>
          <p:cNvSpPr txBox="1"/>
          <p:nvPr/>
        </p:nvSpPr>
        <p:spPr>
          <a:xfrm>
            <a:off x="892629" y="587829"/>
            <a:ext cx="2379177" cy="369332"/>
          </a:xfrm>
          <a:prstGeom prst="rect">
            <a:avLst/>
          </a:prstGeom>
          <a:noFill/>
        </p:spPr>
        <p:txBody>
          <a:bodyPr wrap="none" rtlCol="0">
            <a:spAutoFit/>
          </a:bodyPr>
          <a:lstStyle/>
          <a:p>
            <a:r>
              <a:rPr lang="en-US" u="sng" dirty="0">
                <a:latin typeface="Algerian" pitchFamily="82" charset="77"/>
              </a:rPr>
              <a:t>Interpretation ‘W’</a:t>
            </a:r>
          </a:p>
        </p:txBody>
      </p:sp>
      <p:sp>
        <p:nvSpPr>
          <p:cNvPr id="3" name="TextBox 2">
            <a:extLst>
              <a:ext uri="{FF2B5EF4-FFF2-40B4-BE49-F238E27FC236}">
                <a16:creationId xmlns:a16="http://schemas.microsoft.com/office/drawing/2014/main" id="{BDBD57C4-1A23-FF97-945C-5BDFC9C1B0FD}"/>
              </a:ext>
            </a:extLst>
          </p:cNvPr>
          <p:cNvSpPr txBox="1"/>
          <p:nvPr/>
        </p:nvSpPr>
        <p:spPr>
          <a:xfrm>
            <a:off x="1237129" y="1269402"/>
            <a:ext cx="10069158" cy="646331"/>
          </a:xfrm>
          <a:prstGeom prst="rect">
            <a:avLst/>
          </a:prstGeom>
          <a:noFill/>
        </p:spPr>
        <p:txBody>
          <a:bodyPr wrap="square" rtlCol="0">
            <a:spAutoFit/>
          </a:bodyPr>
          <a:lstStyle/>
          <a:p>
            <a:r>
              <a:rPr lang="en-US" dirty="0"/>
              <a:t>Why is it that when  I wiggle my right arm my mirror image wiggles his left arm even though when I wiggle my head my image wiggles his head and not his feet?</a:t>
            </a:r>
          </a:p>
        </p:txBody>
      </p:sp>
      <p:pic>
        <p:nvPicPr>
          <p:cNvPr id="5" name="Picture 4" descr="Diagram&#10;&#10;Description automatically generated">
            <a:extLst>
              <a:ext uri="{FF2B5EF4-FFF2-40B4-BE49-F238E27FC236}">
                <a16:creationId xmlns:a16="http://schemas.microsoft.com/office/drawing/2014/main" id="{6FEEB489-C35D-A614-4D01-D3FBF4C4D2C7}"/>
              </a:ext>
            </a:extLst>
          </p:cNvPr>
          <p:cNvPicPr>
            <a:picLocks noChangeAspect="1"/>
          </p:cNvPicPr>
          <p:nvPr/>
        </p:nvPicPr>
        <p:blipFill>
          <a:blip r:embed="rId2">
            <a:biLevel thresh="50000"/>
          </a:blip>
          <a:stretch>
            <a:fillRect/>
          </a:stretch>
        </p:blipFill>
        <p:spPr>
          <a:xfrm>
            <a:off x="1237129" y="2409713"/>
            <a:ext cx="3274116" cy="3099699"/>
          </a:xfrm>
          <a:prstGeom prst="rect">
            <a:avLst/>
          </a:prstGeom>
        </p:spPr>
      </p:pic>
      <p:graphicFrame>
        <p:nvGraphicFramePr>
          <p:cNvPr id="6" name="Table 6">
            <a:extLst>
              <a:ext uri="{FF2B5EF4-FFF2-40B4-BE49-F238E27FC236}">
                <a16:creationId xmlns:a16="http://schemas.microsoft.com/office/drawing/2014/main" id="{F7310CCD-F8EF-0BFF-BD2E-51AF0E337443}"/>
              </a:ext>
            </a:extLst>
          </p:cNvPr>
          <p:cNvGraphicFramePr>
            <a:graphicFrameLocks noGrp="1"/>
          </p:cNvGraphicFramePr>
          <p:nvPr>
            <p:extLst>
              <p:ext uri="{D42A27DB-BD31-4B8C-83A1-F6EECF244321}">
                <p14:modId xmlns:p14="http://schemas.microsoft.com/office/powerpoint/2010/main" val="1981966814"/>
              </p:ext>
            </p:extLst>
          </p:nvPr>
        </p:nvGraphicFramePr>
        <p:xfrm>
          <a:off x="5493871" y="2159556"/>
          <a:ext cx="5461000" cy="2889345"/>
        </p:xfrm>
        <a:graphic>
          <a:graphicData uri="http://schemas.openxmlformats.org/drawingml/2006/table">
            <a:tbl>
              <a:tblPr firstRow="1" bandRow="1">
                <a:tableStyleId>{5C22544A-7EE6-4342-B048-85BDC9FD1C3A}</a:tableStyleId>
              </a:tblPr>
              <a:tblGrid>
                <a:gridCol w="1904999">
                  <a:extLst>
                    <a:ext uri="{9D8B030D-6E8A-4147-A177-3AD203B41FA5}">
                      <a16:colId xmlns:a16="http://schemas.microsoft.com/office/drawing/2014/main" val="1142286948"/>
                    </a:ext>
                  </a:extLst>
                </a:gridCol>
                <a:gridCol w="3556001">
                  <a:extLst>
                    <a:ext uri="{9D8B030D-6E8A-4147-A177-3AD203B41FA5}">
                      <a16:colId xmlns:a16="http://schemas.microsoft.com/office/drawing/2014/main" val="2198843362"/>
                    </a:ext>
                  </a:extLst>
                </a:gridCol>
              </a:tblGrid>
              <a:tr h="357354">
                <a:tc>
                  <a:txBody>
                    <a:bodyPr/>
                    <a:lstStyle/>
                    <a:p>
                      <a:pPr algn="ctr"/>
                      <a:r>
                        <a:rPr lang="en-US" dirty="0"/>
                        <a:t>direction</a:t>
                      </a:r>
                    </a:p>
                  </a:txBody>
                  <a:tcPr/>
                </a:tc>
                <a:tc>
                  <a:txBody>
                    <a:bodyPr/>
                    <a:lstStyle/>
                    <a:p>
                      <a:pPr algn="ctr"/>
                      <a:r>
                        <a:rPr lang="en-US" dirty="0"/>
                        <a:t>definition</a:t>
                      </a:r>
                    </a:p>
                  </a:txBody>
                  <a:tcPr/>
                </a:tc>
                <a:extLst>
                  <a:ext uri="{0D108BD9-81ED-4DB2-BD59-A6C34878D82A}">
                    <a16:rowId xmlns:a16="http://schemas.microsoft.com/office/drawing/2014/main" val="353310467"/>
                  </a:ext>
                </a:extLst>
              </a:tr>
              <a:tr h="357354">
                <a:tc>
                  <a:txBody>
                    <a:bodyPr/>
                    <a:lstStyle/>
                    <a:p>
                      <a:pPr algn="ctr"/>
                      <a:r>
                        <a:rPr lang="en-US" dirty="0"/>
                        <a:t>Human’ right</a:t>
                      </a:r>
                    </a:p>
                  </a:txBody>
                  <a:tcPr/>
                </a:tc>
                <a:tc>
                  <a:txBody>
                    <a:bodyPr/>
                    <a:lstStyle/>
                    <a:p>
                      <a:pPr algn="ctr"/>
                      <a:r>
                        <a:rPr lang="en-US" dirty="0"/>
                        <a:t>Rightward arm</a:t>
                      </a:r>
                    </a:p>
                  </a:txBody>
                  <a:tcPr/>
                </a:tc>
                <a:extLst>
                  <a:ext uri="{0D108BD9-81ED-4DB2-BD59-A6C34878D82A}">
                    <a16:rowId xmlns:a16="http://schemas.microsoft.com/office/drawing/2014/main" val="1496903942"/>
                  </a:ext>
                </a:extLst>
              </a:tr>
              <a:tr h="357354">
                <a:tc>
                  <a:txBody>
                    <a:bodyPr/>
                    <a:lstStyle/>
                    <a:p>
                      <a:pPr algn="ctr"/>
                      <a:r>
                        <a:rPr lang="en-US" dirty="0"/>
                        <a:t>Human’s left</a:t>
                      </a:r>
                    </a:p>
                  </a:txBody>
                  <a:tcPr/>
                </a:tc>
                <a:tc>
                  <a:txBody>
                    <a:bodyPr/>
                    <a:lstStyle/>
                    <a:p>
                      <a:pPr algn="ctr"/>
                      <a:r>
                        <a:rPr lang="en-US" dirty="0"/>
                        <a:t>Leftward arm</a:t>
                      </a:r>
                    </a:p>
                  </a:txBody>
                  <a:tcPr/>
                </a:tc>
                <a:extLst>
                  <a:ext uri="{0D108BD9-81ED-4DB2-BD59-A6C34878D82A}">
                    <a16:rowId xmlns:a16="http://schemas.microsoft.com/office/drawing/2014/main" val="222796442"/>
                  </a:ext>
                </a:extLst>
              </a:tr>
              <a:tr h="357354">
                <a:tc>
                  <a:txBody>
                    <a:bodyPr/>
                    <a:lstStyle/>
                    <a:p>
                      <a:pPr algn="ctr"/>
                      <a:r>
                        <a:rPr lang="en-US" dirty="0"/>
                        <a:t>Image’s right</a:t>
                      </a:r>
                    </a:p>
                  </a:txBody>
                  <a:tcPr/>
                </a:tc>
                <a:tc>
                  <a:txBody>
                    <a:bodyPr/>
                    <a:lstStyle/>
                    <a:p>
                      <a:pPr algn="ctr"/>
                      <a:r>
                        <a:rPr lang="en-US" dirty="0"/>
                        <a:t>Opposite to Human’s left</a:t>
                      </a:r>
                    </a:p>
                  </a:txBody>
                  <a:tcPr/>
                </a:tc>
                <a:extLst>
                  <a:ext uri="{0D108BD9-81ED-4DB2-BD59-A6C34878D82A}">
                    <a16:rowId xmlns:a16="http://schemas.microsoft.com/office/drawing/2014/main" val="907073798"/>
                  </a:ext>
                </a:extLst>
              </a:tr>
              <a:tr h="475435">
                <a:tc>
                  <a:txBody>
                    <a:bodyPr/>
                    <a:lstStyle/>
                    <a:p>
                      <a:pPr algn="ctr"/>
                      <a:r>
                        <a:rPr lang="en-US" dirty="0"/>
                        <a:t>Image’s left</a:t>
                      </a:r>
                    </a:p>
                  </a:txBody>
                  <a:tcPr/>
                </a:tc>
                <a:tc>
                  <a:txBody>
                    <a:bodyPr/>
                    <a:lstStyle/>
                    <a:p>
                      <a:pPr algn="ctr"/>
                      <a:r>
                        <a:rPr lang="en-US" dirty="0"/>
                        <a:t>Opposite to Human’s right</a:t>
                      </a:r>
                    </a:p>
                  </a:txBody>
                  <a:tcPr/>
                </a:tc>
                <a:extLst>
                  <a:ext uri="{0D108BD9-81ED-4DB2-BD59-A6C34878D82A}">
                    <a16:rowId xmlns:a16="http://schemas.microsoft.com/office/drawing/2014/main" val="295583667"/>
                  </a:ext>
                </a:extLst>
              </a:tr>
              <a:tr h="475435">
                <a:tc>
                  <a:txBody>
                    <a:bodyPr/>
                    <a:lstStyle/>
                    <a:p>
                      <a:pPr algn="ctr"/>
                      <a:r>
                        <a:rPr lang="en-US" dirty="0"/>
                        <a:t>Image’s head</a:t>
                      </a:r>
                    </a:p>
                  </a:txBody>
                  <a:tcPr/>
                </a:tc>
                <a:tc>
                  <a:txBody>
                    <a:bodyPr/>
                    <a:lstStyle/>
                    <a:p>
                      <a:pPr algn="ctr"/>
                      <a:r>
                        <a:rPr lang="en-US" dirty="0"/>
                        <a:t>Opposite to Human’s head</a:t>
                      </a:r>
                    </a:p>
                  </a:txBody>
                  <a:tcPr/>
                </a:tc>
                <a:extLst>
                  <a:ext uri="{0D108BD9-81ED-4DB2-BD59-A6C34878D82A}">
                    <a16:rowId xmlns:a16="http://schemas.microsoft.com/office/drawing/2014/main" val="1658983294"/>
                  </a:ext>
                </a:extLst>
              </a:tr>
              <a:tr h="475435">
                <a:tc>
                  <a:txBody>
                    <a:bodyPr/>
                    <a:lstStyle/>
                    <a:p>
                      <a:pPr algn="ctr"/>
                      <a:r>
                        <a:rPr lang="en-US" dirty="0"/>
                        <a:t>Image’s up</a:t>
                      </a:r>
                    </a:p>
                  </a:txBody>
                  <a:tcPr/>
                </a:tc>
                <a:tc>
                  <a:txBody>
                    <a:bodyPr/>
                    <a:lstStyle/>
                    <a:p>
                      <a:pPr algn="ctr"/>
                      <a:r>
                        <a:rPr lang="en-US" dirty="0"/>
                        <a:t>Human’s up</a:t>
                      </a:r>
                    </a:p>
                  </a:txBody>
                  <a:tcPr/>
                </a:tc>
                <a:extLst>
                  <a:ext uri="{0D108BD9-81ED-4DB2-BD59-A6C34878D82A}">
                    <a16:rowId xmlns:a16="http://schemas.microsoft.com/office/drawing/2014/main" val="3374726988"/>
                  </a:ext>
                </a:extLst>
              </a:tr>
            </a:tbl>
          </a:graphicData>
        </a:graphic>
      </p:graphicFrame>
      <p:sp>
        <p:nvSpPr>
          <p:cNvPr id="7" name="TextBox 6">
            <a:extLst>
              <a:ext uri="{FF2B5EF4-FFF2-40B4-BE49-F238E27FC236}">
                <a16:creationId xmlns:a16="http://schemas.microsoft.com/office/drawing/2014/main" id="{804F3481-E391-DA4F-20FA-658433AD414E}"/>
              </a:ext>
            </a:extLst>
          </p:cNvPr>
          <p:cNvSpPr txBox="1"/>
          <p:nvPr/>
        </p:nvSpPr>
        <p:spPr>
          <a:xfrm>
            <a:off x="6021291" y="5265432"/>
            <a:ext cx="4614333" cy="646331"/>
          </a:xfrm>
          <a:prstGeom prst="rect">
            <a:avLst/>
          </a:prstGeom>
          <a:noFill/>
        </p:spPr>
        <p:txBody>
          <a:bodyPr wrap="square" rtlCol="0">
            <a:spAutoFit/>
          </a:bodyPr>
          <a:lstStyle/>
          <a:p>
            <a:r>
              <a:rPr lang="en-US" dirty="0"/>
              <a:t>Works only with flat mirrors/ curved mirrors with proper orientation</a:t>
            </a:r>
          </a:p>
        </p:txBody>
      </p:sp>
    </p:spTree>
    <p:extLst>
      <p:ext uri="{BB962C8B-B14F-4D97-AF65-F5344CB8AC3E}">
        <p14:creationId xmlns:p14="http://schemas.microsoft.com/office/powerpoint/2010/main" val="5547576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DBB9FC-E6E5-870B-5641-922ED8752C33}"/>
              </a:ext>
            </a:extLst>
          </p:cNvPr>
          <p:cNvSpPr>
            <a:spLocks noGrp="1"/>
          </p:cNvSpPr>
          <p:nvPr>
            <p:ph type="title"/>
          </p:nvPr>
        </p:nvSpPr>
        <p:spPr/>
        <p:txBody>
          <a:bodyPr/>
          <a:lstStyle/>
          <a:p>
            <a:r>
              <a:rPr lang="en-US" dirty="0"/>
              <a:t>Conclusion</a:t>
            </a:r>
          </a:p>
        </p:txBody>
      </p:sp>
      <p:graphicFrame>
        <p:nvGraphicFramePr>
          <p:cNvPr id="3" name="Table 3">
            <a:extLst>
              <a:ext uri="{FF2B5EF4-FFF2-40B4-BE49-F238E27FC236}">
                <a16:creationId xmlns:a16="http://schemas.microsoft.com/office/drawing/2014/main" id="{87A52195-15E2-F064-68B1-F9C77DDDF18B}"/>
              </a:ext>
            </a:extLst>
          </p:cNvPr>
          <p:cNvGraphicFramePr>
            <a:graphicFrameLocks noGrp="1"/>
          </p:cNvGraphicFramePr>
          <p:nvPr>
            <p:extLst>
              <p:ext uri="{D42A27DB-BD31-4B8C-83A1-F6EECF244321}">
                <p14:modId xmlns:p14="http://schemas.microsoft.com/office/powerpoint/2010/main" val="270038696"/>
              </p:ext>
            </p:extLst>
          </p:nvPr>
        </p:nvGraphicFramePr>
        <p:xfrm>
          <a:off x="1867408" y="2290402"/>
          <a:ext cx="9068816" cy="4156538"/>
        </p:xfrm>
        <a:graphic>
          <a:graphicData uri="http://schemas.openxmlformats.org/drawingml/2006/table">
            <a:tbl>
              <a:tblPr firstRow="1" bandRow="1">
                <a:tableStyleId>{5C22544A-7EE6-4342-B048-85BDC9FD1C3A}</a:tableStyleId>
              </a:tblPr>
              <a:tblGrid>
                <a:gridCol w="2466718">
                  <a:extLst>
                    <a:ext uri="{9D8B030D-6E8A-4147-A177-3AD203B41FA5}">
                      <a16:colId xmlns:a16="http://schemas.microsoft.com/office/drawing/2014/main" val="1829990792"/>
                    </a:ext>
                  </a:extLst>
                </a:gridCol>
                <a:gridCol w="6602098">
                  <a:extLst>
                    <a:ext uri="{9D8B030D-6E8A-4147-A177-3AD203B41FA5}">
                      <a16:colId xmlns:a16="http://schemas.microsoft.com/office/drawing/2014/main" val="1384792017"/>
                    </a:ext>
                  </a:extLst>
                </a:gridCol>
              </a:tblGrid>
              <a:tr h="329633">
                <a:tc>
                  <a:txBody>
                    <a:bodyPr/>
                    <a:lstStyle/>
                    <a:p>
                      <a:pPr algn="ctr"/>
                      <a:r>
                        <a:rPr lang="en-US" dirty="0"/>
                        <a:t>Reversal</a:t>
                      </a:r>
                    </a:p>
                  </a:txBody>
                  <a:tcPr/>
                </a:tc>
                <a:tc>
                  <a:txBody>
                    <a:bodyPr/>
                    <a:lstStyle/>
                    <a:p>
                      <a:pPr algn="ctr"/>
                      <a:r>
                        <a:rPr lang="en-US" dirty="0"/>
                        <a:t>working</a:t>
                      </a:r>
                    </a:p>
                  </a:txBody>
                  <a:tcPr/>
                </a:tc>
                <a:extLst>
                  <a:ext uri="{0D108BD9-81ED-4DB2-BD59-A6C34878D82A}">
                    <a16:rowId xmlns:a16="http://schemas.microsoft.com/office/drawing/2014/main" val="1106276448"/>
                  </a:ext>
                </a:extLst>
              </a:tr>
              <a:tr h="1071307">
                <a:tc>
                  <a:txBody>
                    <a:bodyPr/>
                    <a:lstStyle/>
                    <a:p>
                      <a:pPr algn="ctr"/>
                      <a:r>
                        <a:rPr lang="en-US" dirty="0"/>
                        <a:t>Reversal r</a:t>
                      </a:r>
                    </a:p>
                  </a:txBody>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800" kern="1200" dirty="0">
                          <a:solidFill>
                            <a:schemeClr val="dk1"/>
                          </a:solidFill>
                          <a:effectLst/>
                          <a:latin typeface="+mn-lt"/>
                          <a:ea typeface="+mn-ea"/>
                          <a:cs typeface="+mn-cs"/>
                        </a:rPr>
                        <a:t>The mirror reverses(r) the object x/y= The object reads y to x while the mirror image of the object reads x to y.</a:t>
                      </a:r>
                      <a:endParaRPr lang="en-US" dirty="0"/>
                    </a:p>
                  </a:txBody>
                  <a:tcPr/>
                </a:tc>
                <a:extLst>
                  <a:ext uri="{0D108BD9-81ED-4DB2-BD59-A6C34878D82A}">
                    <a16:rowId xmlns:a16="http://schemas.microsoft.com/office/drawing/2014/main" val="1392354955"/>
                  </a:ext>
                </a:extLst>
              </a:tr>
              <a:tr h="824082">
                <a:tc>
                  <a:txBody>
                    <a:bodyPr/>
                    <a:lstStyle/>
                    <a:p>
                      <a:pPr algn="ctr"/>
                      <a:r>
                        <a:rPr lang="en-US" dirty="0"/>
                        <a:t>Reversal g</a:t>
                      </a:r>
                    </a:p>
                  </a:txBody>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800" kern="1200" dirty="0">
                          <a:solidFill>
                            <a:schemeClr val="dk1"/>
                          </a:solidFill>
                          <a:effectLst/>
                          <a:latin typeface="+mn-lt"/>
                          <a:ea typeface="+mn-ea"/>
                          <a:cs typeface="+mn-cs"/>
                        </a:rPr>
                        <a:t>The mirror reverses(g) me x/y= When I get into my portrait it fails to fit vis-à-vis x/y</a:t>
                      </a:r>
                      <a:endParaRPr lang="en-US" dirty="0"/>
                    </a:p>
                  </a:txBody>
                  <a:tcPr/>
                </a:tc>
                <a:extLst>
                  <a:ext uri="{0D108BD9-81ED-4DB2-BD59-A6C34878D82A}">
                    <a16:rowId xmlns:a16="http://schemas.microsoft.com/office/drawing/2014/main" val="480486947"/>
                  </a:ext>
                </a:extLst>
              </a:tr>
              <a:tr h="1071307">
                <a:tc>
                  <a:txBody>
                    <a:bodyPr/>
                    <a:lstStyle/>
                    <a:p>
                      <a:pPr algn="ctr"/>
                      <a:r>
                        <a:rPr lang="en-US" dirty="0"/>
                        <a:t>Reversal D</a:t>
                      </a:r>
                    </a:p>
                  </a:txBody>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800" kern="1200" dirty="0">
                          <a:solidFill>
                            <a:schemeClr val="dk1"/>
                          </a:solidFill>
                          <a:effectLst/>
                          <a:latin typeface="+mn-lt"/>
                          <a:ea typeface="+mn-ea"/>
                          <a:cs typeface="+mn-cs"/>
                        </a:rPr>
                        <a:t>The mirror reverses(d) x/y= The direction that is x for my image is the direction that is y for me and vice versa</a:t>
                      </a:r>
                      <a:endParaRPr lang="en-US" dirty="0"/>
                    </a:p>
                  </a:txBody>
                  <a:tcPr/>
                </a:tc>
                <a:extLst>
                  <a:ext uri="{0D108BD9-81ED-4DB2-BD59-A6C34878D82A}">
                    <a16:rowId xmlns:a16="http://schemas.microsoft.com/office/drawing/2014/main" val="3301394648"/>
                  </a:ext>
                </a:extLst>
              </a:tr>
              <a:tr h="824082">
                <a:tc>
                  <a:txBody>
                    <a:bodyPr/>
                    <a:lstStyle/>
                    <a:p>
                      <a:pPr algn="ctr"/>
                      <a:r>
                        <a:rPr lang="en-US" dirty="0"/>
                        <a:t>Reversal W</a:t>
                      </a:r>
                    </a:p>
                  </a:txBody>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800" kern="1200" dirty="0">
                          <a:solidFill>
                            <a:schemeClr val="dk1"/>
                          </a:solidFill>
                          <a:effectLst/>
                          <a:latin typeface="+mn-lt"/>
                          <a:ea typeface="+mn-ea"/>
                          <a:cs typeface="+mn-cs"/>
                        </a:rPr>
                        <a:t>The mirror reverses(w) me x/y= When I wiggle my x part my image wiggles his y part and vice versa</a:t>
                      </a:r>
                      <a:endParaRPr lang="en-US" dirty="0"/>
                    </a:p>
                  </a:txBody>
                  <a:tcPr/>
                </a:tc>
                <a:extLst>
                  <a:ext uri="{0D108BD9-81ED-4DB2-BD59-A6C34878D82A}">
                    <a16:rowId xmlns:a16="http://schemas.microsoft.com/office/drawing/2014/main" val="1225704489"/>
                  </a:ext>
                </a:extLst>
              </a:tr>
            </a:tbl>
          </a:graphicData>
        </a:graphic>
      </p:graphicFrame>
    </p:spTree>
    <p:extLst>
      <p:ext uri="{BB962C8B-B14F-4D97-AF65-F5344CB8AC3E}">
        <p14:creationId xmlns:p14="http://schemas.microsoft.com/office/powerpoint/2010/main" val="20156437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C302EA-C1E7-7286-E2F6-805B872CC0EB}"/>
              </a:ext>
            </a:extLst>
          </p:cNvPr>
          <p:cNvSpPr>
            <a:spLocks noGrp="1"/>
          </p:cNvSpPr>
          <p:nvPr>
            <p:ph type="title"/>
          </p:nvPr>
        </p:nvSpPr>
        <p:spPr/>
        <p:txBody>
          <a:bodyPr/>
          <a:lstStyle/>
          <a:p>
            <a:r>
              <a:rPr lang="en-US" dirty="0"/>
              <a:t>More papers on Mirrors</a:t>
            </a:r>
          </a:p>
        </p:txBody>
      </p:sp>
      <p:sp>
        <p:nvSpPr>
          <p:cNvPr id="3" name="TextBox 2">
            <a:extLst>
              <a:ext uri="{FF2B5EF4-FFF2-40B4-BE49-F238E27FC236}">
                <a16:creationId xmlns:a16="http://schemas.microsoft.com/office/drawing/2014/main" id="{D54CED8C-1339-4858-A5EE-B07340BFB311}"/>
              </a:ext>
            </a:extLst>
          </p:cNvPr>
          <p:cNvSpPr txBox="1"/>
          <p:nvPr/>
        </p:nvSpPr>
        <p:spPr>
          <a:xfrm>
            <a:off x="810000" y="2675466"/>
            <a:ext cx="10340600" cy="2308324"/>
          </a:xfrm>
          <a:prstGeom prst="rect">
            <a:avLst/>
          </a:prstGeom>
          <a:noFill/>
        </p:spPr>
        <p:txBody>
          <a:bodyPr wrap="square" rtlCol="0">
            <a:spAutoFit/>
          </a:bodyPr>
          <a:lstStyle/>
          <a:p>
            <a:r>
              <a:rPr lang="en-US" dirty="0"/>
              <a:t>Much ado with mirrors by Michael : </a:t>
            </a:r>
            <a:r>
              <a:rPr lang="en-US" dirty="0">
                <a:hlinkClick r:id="rId2"/>
              </a:rPr>
              <a:t>https://link.springer.com/content/pdf/10.3758/BF03210736.pdf</a:t>
            </a:r>
            <a:endParaRPr lang="en-US" dirty="0"/>
          </a:p>
          <a:p>
            <a:endParaRPr lang="en-US" dirty="0"/>
          </a:p>
          <a:p>
            <a:endParaRPr lang="en-US" dirty="0"/>
          </a:p>
          <a:p>
            <a:r>
              <a:rPr lang="en-US" dirty="0"/>
              <a:t>The relationship between the real body and mirror image by Ivana </a:t>
            </a:r>
            <a:r>
              <a:rPr lang="en-US" dirty="0" err="1"/>
              <a:t>bianchi</a:t>
            </a:r>
            <a:r>
              <a:rPr lang="en-US" dirty="0"/>
              <a:t>, </a:t>
            </a:r>
            <a:r>
              <a:rPr lang="en-US" dirty="0" err="1"/>
              <a:t>ugo</a:t>
            </a:r>
            <a:r>
              <a:rPr lang="en-US" dirty="0"/>
              <a:t> </a:t>
            </a:r>
            <a:r>
              <a:rPr lang="en-US" dirty="0" err="1"/>
              <a:t>svardi</a:t>
            </a:r>
            <a:r>
              <a:rPr lang="en-US" dirty="0"/>
              <a:t> : </a:t>
            </a:r>
            <a:r>
              <a:rPr lang="en-US" dirty="0">
                <a:hlinkClick r:id="rId3"/>
              </a:rPr>
              <a:t>https://www.researchgate.net/publication/5246150_The_Relationship_Perceived_between_the_Real_Body_and_the_Mirror_Image</a:t>
            </a:r>
            <a:endParaRPr lang="en-US" dirty="0"/>
          </a:p>
          <a:p>
            <a:endParaRPr lang="en-US" dirty="0"/>
          </a:p>
        </p:txBody>
      </p:sp>
    </p:spTree>
    <p:extLst>
      <p:ext uri="{BB962C8B-B14F-4D97-AF65-F5344CB8AC3E}">
        <p14:creationId xmlns:p14="http://schemas.microsoft.com/office/powerpoint/2010/main" val="1557699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E634337-8F9E-CE12-2BD7-18966F28E51A}"/>
              </a:ext>
            </a:extLst>
          </p:cNvPr>
          <p:cNvSpPr txBox="1"/>
          <p:nvPr/>
        </p:nvSpPr>
        <p:spPr>
          <a:xfrm>
            <a:off x="4769355" y="2732690"/>
            <a:ext cx="2653290" cy="584775"/>
          </a:xfrm>
          <a:prstGeom prst="rect">
            <a:avLst/>
          </a:prstGeom>
          <a:noFill/>
        </p:spPr>
        <p:txBody>
          <a:bodyPr wrap="none" rtlCol="0">
            <a:spAutoFit/>
          </a:bodyPr>
          <a:lstStyle/>
          <a:p>
            <a:r>
              <a:rPr lang="en-US" sz="3200" dirty="0">
                <a:latin typeface="Algerian" pitchFamily="82" charset="77"/>
              </a:rPr>
              <a:t>Thank you!!</a:t>
            </a:r>
          </a:p>
        </p:txBody>
      </p:sp>
    </p:spTree>
    <p:extLst>
      <p:ext uri="{BB962C8B-B14F-4D97-AF65-F5344CB8AC3E}">
        <p14:creationId xmlns:p14="http://schemas.microsoft.com/office/powerpoint/2010/main" val="42090431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154562E-3784-5B00-E6BB-83FD16D8F6BA}"/>
              </a:ext>
            </a:extLst>
          </p:cNvPr>
          <p:cNvSpPr txBox="1"/>
          <p:nvPr/>
        </p:nvSpPr>
        <p:spPr>
          <a:xfrm>
            <a:off x="5013434" y="339456"/>
            <a:ext cx="2165131" cy="367863"/>
          </a:xfrm>
          <a:prstGeom prst="rect">
            <a:avLst/>
          </a:prstGeom>
          <a:noFill/>
        </p:spPr>
        <p:txBody>
          <a:bodyPr wrap="square" rtlCol="0">
            <a:spAutoFit/>
          </a:bodyPr>
          <a:lstStyle/>
          <a:p>
            <a:r>
              <a:rPr lang="en-US" b="1" u="sng" dirty="0"/>
              <a:t>Interpretations</a:t>
            </a:r>
          </a:p>
        </p:txBody>
      </p:sp>
      <p:graphicFrame>
        <p:nvGraphicFramePr>
          <p:cNvPr id="4" name="Table 4">
            <a:extLst>
              <a:ext uri="{FF2B5EF4-FFF2-40B4-BE49-F238E27FC236}">
                <a16:creationId xmlns:a16="http://schemas.microsoft.com/office/drawing/2014/main" id="{002D2D0D-C16E-5892-B130-3BAED8900367}"/>
              </a:ext>
            </a:extLst>
          </p:cNvPr>
          <p:cNvGraphicFramePr>
            <a:graphicFrameLocks noGrp="1"/>
          </p:cNvGraphicFramePr>
          <p:nvPr>
            <p:extLst>
              <p:ext uri="{D42A27DB-BD31-4B8C-83A1-F6EECF244321}">
                <p14:modId xmlns:p14="http://schemas.microsoft.com/office/powerpoint/2010/main" val="4177114067"/>
              </p:ext>
            </p:extLst>
          </p:nvPr>
        </p:nvGraphicFramePr>
        <p:xfrm>
          <a:off x="1524733" y="965426"/>
          <a:ext cx="9413183" cy="4927147"/>
        </p:xfrm>
        <a:graphic>
          <a:graphicData uri="http://schemas.openxmlformats.org/drawingml/2006/table">
            <a:tbl>
              <a:tblPr firstRow="1" bandRow="1">
                <a:tableStyleId>{5C22544A-7EE6-4342-B048-85BDC9FD1C3A}</a:tableStyleId>
              </a:tblPr>
              <a:tblGrid>
                <a:gridCol w="4248518">
                  <a:extLst>
                    <a:ext uri="{9D8B030D-6E8A-4147-A177-3AD203B41FA5}">
                      <a16:colId xmlns:a16="http://schemas.microsoft.com/office/drawing/2014/main" val="432286665"/>
                    </a:ext>
                  </a:extLst>
                </a:gridCol>
                <a:gridCol w="5164665">
                  <a:extLst>
                    <a:ext uri="{9D8B030D-6E8A-4147-A177-3AD203B41FA5}">
                      <a16:colId xmlns:a16="http://schemas.microsoft.com/office/drawing/2014/main" val="1373124118"/>
                    </a:ext>
                  </a:extLst>
                </a:gridCol>
              </a:tblGrid>
              <a:tr h="471847">
                <a:tc>
                  <a:txBody>
                    <a:bodyPr/>
                    <a:lstStyle/>
                    <a:p>
                      <a:r>
                        <a:rPr lang="en-US" dirty="0"/>
                        <a:t>Interpretation</a:t>
                      </a:r>
                    </a:p>
                  </a:txBody>
                  <a:tcPr/>
                </a:tc>
                <a:tc>
                  <a:txBody>
                    <a:bodyPr/>
                    <a:lstStyle/>
                    <a:p>
                      <a:r>
                        <a:rPr lang="en-US" dirty="0"/>
                        <a:t>Question</a:t>
                      </a:r>
                    </a:p>
                  </a:txBody>
                  <a:tcPr/>
                </a:tc>
                <a:extLst>
                  <a:ext uri="{0D108BD9-81ED-4DB2-BD59-A6C34878D82A}">
                    <a16:rowId xmlns:a16="http://schemas.microsoft.com/office/drawing/2014/main" val="3661765878"/>
                  </a:ext>
                </a:extLst>
              </a:tr>
              <a:tr h="471847">
                <a:tc>
                  <a:txBody>
                    <a:bodyPr/>
                    <a:lstStyle/>
                    <a:p>
                      <a:r>
                        <a:rPr lang="en-US" dirty="0"/>
                        <a:t>Reading (R) </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kern="1200" dirty="0">
                          <a:solidFill>
                            <a:schemeClr val="dk1"/>
                          </a:solidFill>
                          <a:effectLst/>
                          <a:latin typeface="+mn-lt"/>
                          <a:ea typeface="+mn-ea"/>
                          <a:cs typeface="+mn-cs"/>
                        </a:rPr>
                        <a:t>Why is it that while both the placard and its mirror image read up to down, the placard reads left to right while the mirror image of the placard reads right to left?</a:t>
                      </a:r>
                      <a:endParaRPr lang="en-US" dirty="0"/>
                    </a:p>
                  </a:txBody>
                  <a:tcPr/>
                </a:tc>
                <a:extLst>
                  <a:ext uri="{0D108BD9-81ED-4DB2-BD59-A6C34878D82A}">
                    <a16:rowId xmlns:a16="http://schemas.microsoft.com/office/drawing/2014/main" val="2752416305"/>
                  </a:ext>
                </a:extLst>
              </a:tr>
              <a:tr h="465384">
                <a:tc>
                  <a:txBody>
                    <a:bodyPr/>
                    <a:lstStyle/>
                    <a:p>
                      <a:r>
                        <a:rPr lang="en-US" dirty="0"/>
                        <a:t>Getting into one’s portrait (G) </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kern="1200" dirty="0">
                          <a:solidFill>
                            <a:schemeClr val="dk1"/>
                          </a:solidFill>
                          <a:effectLst/>
                          <a:latin typeface="+mn-lt"/>
                          <a:ea typeface="+mn-ea"/>
                          <a:cs typeface="+mn-cs"/>
                        </a:rPr>
                        <a:t>Why is it that when I get into my portrait it fits vis-a-vis top/bottom but fails to fit vis-'a-vis right/left?</a:t>
                      </a:r>
                      <a:endParaRPr lang="en-US" dirty="0"/>
                    </a:p>
                  </a:txBody>
                  <a:tcPr/>
                </a:tc>
                <a:extLst>
                  <a:ext uri="{0D108BD9-81ED-4DB2-BD59-A6C34878D82A}">
                    <a16:rowId xmlns:a16="http://schemas.microsoft.com/office/drawing/2014/main" val="1376752048"/>
                  </a:ext>
                </a:extLst>
              </a:tr>
              <a:tr h="1163460">
                <a:tc>
                  <a:txBody>
                    <a:bodyPr/>
                    <a:lstStyle/>
                    <a:p>
                      <a:r>
                        <a:rPr lang="en-US" dirty="0"/>
                        <a:t>Direction (D)</a:t>
                      </a:r>
                    </a:p>
                  </a:txBody>
                  <a:tcPr/>
                </a:tc>
                <a:tc>
                  <a:txBody>
                    <a:bodyPr/>
                    <a:lstStyle/>
                    <a:p>
                      <a:r>
                        <a:rPr lang="en-US" dirty="0"/>
                        <a:t>Why is it that, up of portrait is same direction as up for me while right for my image is same as left for me?</a:t>
                      </a:r>
                    </a:p>
                  </a:txBody>
                  <a:tcPr/>
                </a:tc>
                <a:extLst>
                  <a:ext uri="{0D108BD9-81ED-4DB2-BD59-A6C34878D82A}">
                    <a16:rowId xmlns:a16="http://schemas.microsoft.com/office/drawing/2014/main" val="875218497"/>
                  </a:ext>
                </a:extLst>
              </a:tr>
              <a:tr h="814421">
                <a:tc>
                  <a:txBody>
                    <a:bodyPr/>
                    <a:lstStyle/>
                    <a:p>
                      <a:r>
                        <a:rPr lang="en-US" dirty="0"/>
                        <a:t>Wiggle (W)</a:t>
                      </a:r>
                    </a:p>
                  </a:txBody>
                  <a:tcPr/>
                </a:tc>
                <a:tc>
                  <a:txBody>
                    <a:bodyPr/>
                    <a:lstStyle/>
                    <a:p>
                      <a:r>
                        <a:rPr lang="en-US" sz="1800" kern="1200" dirty="0">
                          <a:solidFill>
                            <a:schemeClr val="dk1"/>
                          </a:solidFill>
                          <a:effectLst/>
                          <a:latin typeface="+mn-lt"/>
                          <a:ea typeface="+mn-ea"/>
                          <a:cs typeface="+mn-cs"/>
                        </a:rPr>
                        <a:t>Why is it that when I wiggle my right arm my mirror wiggles his left arm even though when I wiggle my head my image wiggles his head too? </a:t>
                      </a:r>
                      <a:endParaRPr lang="en-US" dirty="0"/>
                    </a:p>
                  </a:txBody>
                  <a:tcPr/>
                </a:tc>
                <a:extLst>
                  <a:ext uri="{0D108BD9-81ED-4DB2-BD59-A6C34878D82A}">
                    <a16:rowId xmlns:a16="http://schemas.microsoft.com/office/drawing/2014/main" val="3225310430"/>
                  </a:ext>
                </a:extLst>
              </a:tr>
            </a:tbl>
          </a:graphicData>
        </a:graphic>
      </p:graphicFrame>
    </p:spTree>
    <p:extLst>
      <p:ext uri="{BB962C8B-B14F-4D97-AF65-F5344CB8AC3E}">
        <p14:creationId xmlns:p14="http://schemas.microsoft.com/office/powerpoint/2010/main" val="25058613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989CFB3-B2E4-098C-AFC1-E7849BD2A9E3}"/>
              </a:ext>
            </a:extLst>
          </p:cNvPr>
          <p:cNvSpPr txBox="1"/>
          <p:nvPr/>
        </p:nvSpPr>
        <p:spPr>
          <a:xfrm>
            <a:off x="1068224" y="615297"/>
            <a:ext cx="2342308" cy="369332"/>
          </a:xfrm>
          <a:prstGeom prst="rect">
            <a:avLst/>
          </a:prstGeom>
          <a:noFill/>
        </p:spPr>
        <p:txBody>
          <a:bodyPr wrap="none" rtlCol="0">
            <a:spAutoFit/>
          </a:bodyPr>
          <a:lstStyle/>
          <a:p>
            <a:r>
              <a:rPr lang="en-US" u="sng" dirty="0">
                <a:latin typeface="Algerian" pitchFamily="82" charset="77"/>
              </a:rPr>
              <a:t>Interpretation ’R’</a:t>
            </a:r>
          </a:p>
        </p:txBody>
      </p:sp>
      <p:sp>
        <p:nvSpPr>
          <p:cNvPr id="3" name="TextBox 2">
            <a:extLst>
              <a:ext uri="{FF2B5EF4-FFF2-40B4-BE49-F238E27FC236}">
                <a16:creationId xmlns:a16="http://schemas.microsoft.com/office/drawing/2014/main" id="{1A220ACC-E2D1-7CBD-FCED-779E003D6775}"/>
              </a:ext>
            </a:extLst>
          </p:cNvPr>
          <p:cNvSpPr txBox="1"/>
          <p:nvPr/>
        </p:nvSpPr>
        <p:spPr>
          <a:xfrm>
            <a:off x="724020" y="1273323"/>
            <a:ext cx="4221027" cy="1200329"/>
          </a:xfrm>
          <a:prstGeom prst="rect">
            <a:avLst/>
          </a:prstGeom>
          <a:noFill/>
        </p:spPr>
        <p:txBody>
          <a:bodyPr wrap="none" rtlCol="0">
            <a:spAutoFit/>
          </a:bodyPr>
          <a:lstStyle/>
          <a:p>
            <a:pPr marL="285750" indent="-285750" algn="just">
              <a:buFont typeface="Arial" panose="020B0604020202020204" pitchFamily="34" charset="0"/>
              <a:buChar char="•"/>
            </a:pPr>
            <a:r>
              <a:rPr lang="en-US" dirty="0"/>
              <a:t>R – Reading</a:t>
            </a:r>
          </a:p>
          <a:p>
            <a:pPr marL="285750" indent="-285750" algn="just">
              <a:buFont typeface="Arial" panose="020B0604020202020204" pitchFamily="34" charset="0"/>
              <a:buChar char="•"/>
            </a:pPr>
            <a:r>
              <a:rPr lang="en-US" dirty="0"/>
              <a:t>Mirror and humans are stationary.</a:t>
            </a:r>
          </a:p>
          <a:p>
            <a:pPr marL="285750" indent="-285750" algn="just">
              <a:buFont typeface="Arial" panose="020B0604020202020204" pitchFamily="34" charset="0"/>
              <a:buChar char="•"/>
            </a:pPr>
            <a:r>
              <a:rPr lang="en-US" dirty="0"/>
              <a:t>Placard is rotated</a:t>
            </a:r>
          </a:p>
          <a:p>
            <a:pPr marL="285750" indent="-285750" algn="just">
              <a:buFont typeface="Arial" panose="020B0604020202020204" pitchFamily="34" charset="0"/>
              <a:buChar char="•"/>
            </a:pPr>
            <a:endParaRPr lang="en-US" dirty="0"/>
          </a:p>
        </p:txBody>
      </p:sp>
      <p:sp>
        <p:nvSpPr>
          <p:cNvPr id="4" name="Rectangle 3">
            <a:extLst>
              <a:ext uri="{FF2B5EF4-FFF2-40B4-BE49-F238E27FC236}">
                <a16:creationId xmlns:a16="http://schemas.microsoft.com/office/drawing/2014/main" id="{B484AA7E-58A5-CB90-6B7F-206A57B814E3}"/>
              </a:ext>
            </a:extLst>
          </p:cNvPr>
          <p:cNvSpPr/>
          <p:nvPr/>
        </p:nvSpPr>
        <p:spPr>
          <a:xfrm>
            <a:off x="1993486" y="2762346"/>
            <a:ext cx="1931349" cy="4443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Input text</a:t>
            </a:r>
          </a:p>
          <a:p>
            <a:pPr algn="ctr"/>
            <a:r>
              <a:rPr lang="en-US" sz="1200" dirty="0"/>
              <a:t>(read L- R)</a:t>
            </a:r>
          </a:p>
        </p:txBody>
      </p:sp>
      <p:sp>
        <p:nvSpPr>
          <p:cNvPr id="5" name="Rectangle 4">
            <a:extLst>
              <a:ext uri="{FF2B5EF4-FFF2-40B4-BE49-F238E27FC236}">
                <a16:creationId xmlns:a16="http://schemas.microsoft.com/office/drawing/2014/main" id="{389468E9-CF7A-C52B-47AA-09CD29A5C399}"/>
              </a:ext>
            </a:extLst>
          </p:cNvPr>
          <p:cNvSpPr/>
          <p:nvPr/>
        </p:nvSpPr>
        <p:spPr>
          <a:xfrm>
            <a:off x="583429" y="4253942"/>
            <a:ext cx="1760433" cy="11024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gn="just">
              <a:buFont typeface="Arial" panose="020B0604020202020204" pitchFamily="34" charset="0"/>
              <a:buChar char="•"/>
            </a:pPr>
            <a:r>
              <a:rPr lang="en-US" sz="1400" dirty="0"/>
              <a:t>Rotated along y- axis</a:t>
            </a:r>
          </a:p>
          <a:p>
            <a:pPr marL="285750" indent="-285750" algn="just">
              <a:buFont typeface="Arial" panose="020B0604020202020204" pitchFamily="34" charset="0"/>
              <a:buChar char="•"/>
            </a:pPr>
            <a:r>
              <a:rPr lang="en-US" sz="1400" dirty="0"/>
              <a:t>Most common rotation</a:t>
            </a:r>
          </a:p>
          <a:p>
            <a:pPr marL="285750" indent="-285750" algn="just">
              <a:buFont typeface="Arial" panose="020B0604020202020204" pitchFamily="34" charset="0"/>
              <a:buChar char="•"/>
            </a:pPr>
            <a:r>
              <a:rPr lang="en-US" sz="1400" dirty="0"/>
              <a:t>Read R-L</a:t>
            </a:r>
          </a:p>
        </p:txBody>
      </p:sp>
      <p:sp>
        <p:nvSpPr>
          <p:cNvPr id="6" name="Rectangle 5">
            <a:extLst>
              <a:ext uri="{FF2B5EF4-FFF2-40B4-BE49-F238E27FC236}">
                <a16:creationId xmlns:a16="http://schemas.microsoft.com/office/drawing/2014/main" id="{43B7CBB7-DB68-0CFB-FA6D-FDAFAEA4D21B}"/>
              </a:ext>
            </a:extLst>
          </p:cNvPr>
          <p:cNvSpPr/>
          <p:nvPr/>
        </p:nvSpPr>
        <p:spPr>
          <a:xfrm>
            <a:off x="3325204" y="4253942"/>
            <a:ext cx="1760433" cy="11024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gn="just">
              <a:buFont typeface="Arial" panose="020B0604020202020204" pitchFamily="34" charset="0"/>
              <a:buChar char="•"/>
            </a:pPr>
            <a:r>
              <a:rPr lang="en-US" sz="1400" dirty="0"/>
              <a:t>Rotated along x- axis</a:t>
            </a:r>
          </a:p>
          <a:p>
            <a:pPr marL="285750" indent="-285750" algn="just">
              <a:buFont typeface="Arial" panose="020B0604020202020204" pitchFamily="34" charset="0"/>
              <a:buChar char="•"/>
            </a:pPr>
            <a:r>
              <a:rPr lang="en-US" sz="1400" dirty="0"/>
              <a:t>Reads D-U</a:t>
            </a:r>
          </a:p>
          <a:p>
            <a:pPr marL="285750" indent="-285750" algn="just">
              <a:buFont typeface="Arial" panose="020B0604020202020204" pitchFamily="34" charset="0"/>
              <a:buChar char="•"/>
            </a:pPr>
            <a:r>
              <a:rPr lang="en-US" sz="1400" dirty="0"/>
              <a:t>Read R-L</a:t>
            </a:r>
          </a:p>
        </p:txBody>
      </p:sp>
      <p:cxnSp>
        <p:nvCxnSpPr>
          <p:cNvPr id="8" name="Straight Arrow Connector 7">
            <a:extLst>
              <a:ext uri="{FF2B5EF4-FFF2-40B4-BE49-F238E27FC236}">
                <a16:creationId xmlns:a16="http://schemas.microsoft.com/office/drawing/2014/main" id="{F3D3AF4C-9AAB-C8C6-436C-7E57E15AE19C}"/>
              </a:ext>
            </a:extLst>
          </p:cNvPr>
          <p:cNvCxnSpPr>
            <a:stCxn id="4" idx="2"/>
            <a:endCxn id="5" idx="0"/>
          </p:cNvCxnSpPr>
          <p:nvPr/>
        </p:nvCxnSpPr>
        <p:spPr>
          <a:xfrm flipH="1">
            <a:off x="1463646" y="3206727"/>
            <a:ext cx="1495515" cy="104721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D9C0ADA2-596C-DF01-882F-8855AF8A2575}"/>
              </a:ext>
            </a:extLst>
          </p:cNvPr>
          <p:cNvCxnSpPr>
            <a:stCxn id="4" idx="2"/>
            <a:endCxn id="6" idx="0"/>
          </p:cNvCxnSpPr>
          <p:nvPr/>
        </p:nvCxnSpPr>
        <p:spPr>
          <a:xfrm>
            <a:off x="2959161" y="3206727"/>
            <a:ext cx="1246260" cy="104721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4E08A55E-4B1D-0334-5B1B-AFF08401DEBF}"/>
              </a:ext>
            </a:extLst>
          </p:cNvPr>
          <p:cNvSpPr txBox="1"/>
          <p:nvPr/>
        </p:nvSpPr>
        <p:spPr>
          <a:xfrm>
            <a:off x="914400" y="5644497"/>
            <a:ext cx="906017" cy="369332"/>
          </a:xfrm>
          <a:prstGeom prst="rect">
            <a:avLst/>
          </a:prstGeom>
          <a:noFill/>
        </p:spPr>
        <p:txBody>
          <a:bodyPr wrap="none" rtlCol="0">
            <a:spAutoFit/>
          </a:bodyPr>
          <a:lstStyle/>
          <a:p>
            <a:r>
              <a:rPr lang="en-US" dirty="0"/>
              <a:t>Type 1</a:t>
            </a:r>
          </a:p>
        </p:txBody>
      </p:sp>
      <p:sp>
        <p:nvSpPr>
          <p:cNvPr id="13" name="TextBox 12">
            <a:extLst>
              <a:ext uri="{FF2B5EF4-FFF2-40B4-BE49-F238E27FC236}">
                <a16:creationId xmlns:a16="http://schemas.microsoft.com/office/drawing/2014/main" id="{FA8D5251-03AA-F0F4-D549-FE2FBFF1366B}"/>
              </a:ext>
            </a:extLst>
          </p:cNvPr>
          <p:cNvSpPr txBox="1"/>
          <p:nvPr/>
        </p:nvSpPr>
        <p:spPr>
          <a:xfrm>
            <a:off x="3752411" y="5644497"/>
            <a:ext cx="906017" cy="369332"/>
          </a:xfrm>
          <a:prstGeom prst="rect">
            <a:avLst/>
          </a:prstGeom>
          <a:noFill/>
        </p:spPr>
        <p:txBody>
          <a:bodyPr wrap="none" rtlCol="0">
            <a:spAutoFit/>
          </a:bodyPr>
          <a:lstStyle/>
          <a:p>
            <a:r>
              <a:rPr lang="en-US" dirty="0"/>
              <a:t>Type 2</a:t>
            </a:r>
          </a:p>
        </p:txBody>
      </p:sp>
      <p:pic>
        <p:nvPicPr>
          <p:cNvPr id="17" name="Picture 16" descr="Text&#10;&#10;Description automatically generated">
            <a:extLst>
              <a:ext uri="{FF2B5EF4-FFF2-40B4-BE49-F238E27FC236}">
                <a16:creationId xmlns:a16="http://schemas.microsoft.com/office/drawing/2014/main" id="{CFCCB764-C7C2-20F0-1331-DBE979A097B2}"/>
              </a:ext>
            </a:extLst>
          </p:cNvPr>
          <p:cNvPicPr>
            <a:picLocks noChangeAspect="1"/>
          </p:cNvPicPr>
          <p:nvPr/>
        </p:nvPicPr>
        <p:blipFill>
          <a:blip r:embed="rId2"/>
          <a:stretch>
            <a:fillRect/>
          </a:stretch>
        </p:blipFill>
        <p:spPr>
          <a:xfrm>
            <a:off x="6142559" y="3967388"/>
            <a:ext cx="4604132" cy="1348014"/>
          </a:xfrm>
          <a:prstGeom prst="rect">
            <a:avLst/>
          </a:prstGeom>
        </p:spPr>
      </p:pic>
      <p:sp>
        <p:nvSpPr>
          <p:cNvPr id="18" name="TextBox 17">
            <a:extLst>
              <a:ext uri="{FF2B5EF4-FFF2-40B4-BE49-F238E27FC236}">
                <a16:creationId xmlns:a16="http://schemas.microsoft.com/office/drawing/2014/main" id="{2136B7FD-6CAE-AB0A-7EA3-3BF7E2511EB9}"/>
              </a:ext>
            </a:extLst>
          </p:cNvPr>
          <p:cNvSpPr txBox="1"/>
          <p:nvPr/>
        </p:nvSpPr>
        <p:spPr>
          <a:xfrm>
            <a:off x="6096000" y="3429000"/>
            <a:ext cx="1114408" cy="369332"/>
          </a:xfrm>
          <a:prstGeom prst="rect">
            <a:avLst/>
          </a:prstGeom>
          <a:noFill/>
        </p:spPr>
        <p:txBody>
          <a:bodyPr wrap="none" rtlCol="0">
            <a:spAutoFit/>
          </a:bodyPr>
          <a:lstStyle/>
          <a:p>
            <a:r>
              <a:rPr lang="en-US" dirty="0"/>
              <a:t>TYPE – 2 </a:t>
            </a:r>
          </a:p>
        </p:txBody>
      </p:sp>
      <p:pic>
        <p:nvPicPr>
          <p:cNvPr id="20" name="Picture 19" descr="Text&#10;&#10;Description automatically generated">
            <a:extLst>
              <a:ext uri="{FF2B5EF4-FFF2-40B4-BE49-F238E27FC236}">
                <a16:creationId xmlns:a16="http://schemas.microsoft.com/office/drawing/2014/main" id="{B073208C-5145-341D-AF06-738A70550DEA}"/>
              </a:ext>
            </a:extLst>
          </p:cNvPr>
          <p:cNvPicPr>
            <a:picLocks noChangeAspect="1"/>
          </p:cNvPicPr>
          <p:nvPr/>
        </p:nvPicPr>
        <p:blipFill>
          <a:blip r:embed="rId3"/>
          <a:stretch>
            <a:fillRect/>
          </a:stretch>
        </p:blipFill>
        <p:spPr>
          <a:xfrm>
            <a:off x="6096000" y="1768839"/>
            <a:ext cx="4604132" cy="1348014"/>
          </a:xfrm>
          <a:prstGeom prst="rect">
            <a:avLst/>
          </a:prstGeom>
        </p:spPr>
      </p:pic>
      <p:sp>
        <p:nvSpPr>
          <p:cNvPr id="21" name="TextBox 20">
            <a:extLst>
              <a:ext uri="{FF2B5EF4-FFF2-40B4-BE49-F238E27FC236}">
                <a16:creationId xmlns:a16="http://schemas.microsoft.com/office/drawing/2014/main" id="{BA33B8E9-9BF2-C848-FB8F-D05671E0D7C2}"/>
              </a:ext>
            </a:extLst>
          </p:cNvPr>
          <p:cNvSpPr txBox="1"/>
          <p:nvPr/>
        </p:nvSpPr>
        <p:spPr>
          <a:xfrm>
            <a:off x="6096000" y="1230451"/>
            <a:ext cx="1114408" cy="369332"/>
          </a:xfrm>
          <a:prstGeom prst="rect">
            <a:avLst/>
          </a:prstGeom>
          <a:noFill/>
        </p:spPr>
        <p:txBody>
          <a:bodyPr wrap="none" rtlCol="0">
            <a:spAutoFit/>
          </a:bodyPr>
          <a:lstStyle/>
          <a:p>
            <a:r>
              <a:rPr lang="en-US" dirty="0"/>
              <a:t>TYPE – 1 </a:t>
            </a:r>
          </a:p>
        </p:txBody>
      </p:sp>
      <p:sp>
        <p:nvSpPr>
          <p:cNvPr id="22" name="TextBox 21">
            <a:extLst>
              <a:ext uri="{FF2B5EF4-FFF2-40B4-BE49-F238E27FC236}">
                <a16:creationId xmlns:a16="http://schemas.microsoft.com/office/drawing/2014/main" id="{ADF36FB1-CF5F-BF89-7E82-40E7E127EB98}"/>
              </a:ext>
            </a:extLst>
          </p:cNvPr>
          <p:cNvSpPr txBox="1"/>
          <p:nvPr/>
        </p:nvSpPr>
        <p:spPr>
          <a:xfrm>
            <a:off x="7740674" y="566565"/>
            <a:ext cx="1314784" cy="369332"/>
          </a:xfrm>
          <a:prstGeom prst="rect">
            <a:avLst/>
          </a:prstGeom>
          <a:noFill/>
        </p:spPr>
        <p:txBody>
          <a:bodyPr wrap="none" rtlCol="0">
            <a:spAutoFit/>
          </a:bodyPr>
          <a:lstStyle/>
          <a:p>
            <a:r>
              <a:rPr lang="en-US" dirty="0"/>
              <a:t>EXAMPLES</a:t>
            </a:r>
          </a:p>
        </p:txBody>
      </p:sp>
    </p:spTree>
    <p:extLst>
      <p:ext uri="{BB962C8B-B14F-4D97-AF65-F5344CB8AC3E}">
        <p14:creationId xmlns:p14="http://schemas.microsoft.com/office/powerpoint/2010/main" val="14906097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1"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8"/>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2">
                                            <p:txEl>
                                              <p:pRg st="0" end="0"/>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20"/>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21">
                                            <p:txEl>
                                              <p:pRg st="0" end="0"/>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2">
                                            <p:txEl>
                                              <p:pRg st="0" end="0"/>
                                            </p:txEl>
                                          </p:spTgt>
                                        </p:tgtEl>
                                        <p:attrNameLst>
                                          <p:attrName>style.visibility</p:attrName>
                                        </p:attrNameLst>
                                      </p:cBhvr>
                                      <p:to>
                                        <p:strVal val="visible"/>
                                      </p:to>
                                    </p:set>
                                  </p:childTnLst>
                                </p:cTn>
                              </p:par>
                              <p:par>
                                <p:cTn id="35" presetID="1" presetClass="entr" presetSubtype="0" fill="hold" grpId="1" nodeType="withEffect">
                                  <p:stCondLst>
                                    <p:cond delay="0"/>
                                  </p:stCondLst>
                                  <p:childTnLst>
                                    <p:set>
                                      <p:cBhvr>
                                        <p:cTn id="36" dur="1" fill="hold">
                                          <p:stCondLst>
                                            <p:cond delay="0"/>
                                          </p:stCondLst>
                                        </p:cTn>
                                        <p:tgtEl>
                                          <p:spTgt spid="22">
                                            <p:txEl>
                                              <p:pRg st="0" end="0"/>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10"/>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6"/>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13"/>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18"/>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1" animBg="1"/>
      <p:bldP spid="5" grpId="0" animBg="1"/>
      <p:bldP spid="6" grpId="0" animBg="1"/>
      <p:bldP spid="12" grpId="0" build="allAtOnce"/>
      <p:bldP spid="13" grpId="0"/>
      <p:bldP spid="18" grpId="0"/>
      <p:bldP spid="21" grpId="0" build="allAtOnce"/>
      <p:bldP spid="22" grpId="0" build="allAtOnce"/>
      <p:bldP spid="22" grpId="1" build="allAtOnce"/>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6FA02F5-C2F4-9DC2-097C-B85A24CB6CB6}"/>
              </a:ext>
            </a:extLst>
          </p:cNvPr>
          <p:cNvSpPr txBox="1"/>
          <p:nvPr/>
        </p:nvSpPr>
        <p:spPr>
          <a:xfrm>
            <a:off x="776550" y="3135085"/>
            <a:ext cx="4474302" cy="923330"/>
          </a:xfrm>
          <a:prstGeom prst="rect">
            <a:avLst/>
          </a:prstGeom>
          <a:noFill/>
        </p:spPr>
        <p:txBody>
          <a:bodyPr wrap="none" rtlCol="0">
            <a:spAutoFit/>
          </a:bodyPr>
          <a:lstStyle/>
          <a:p>
            <a:pPr marL="285750" indent="-285750">
              <a:buFont typeface="Arial" panose="020B0604020202020204" pitchFamily="34" charset="0"/>
              <a:buChar char="•"/>
            </a:pPr>
            <a:r>
              <a:rPr lang="en-US" dirty="0"/>
              <a:t>Other example for Interpretation ‘R’</a:t>
            </a:r>
          </a:p>
          <a:p>
            <a:pPr marL="285750" indent="-285750">
              <a:buFont typeface="Arial" panose="020B0604020202020204" pitchFamily="34" charset="0"/>
              <a:buChar char="•"/>
            </a:pPr>
            <a:r>
              <a:rPr lang="en-US" dirty="0"/>
              <a:t>Placard, mirror are stationary.</a:t>
            </a:r>
          </a:p>
          <a:p>
            <a:pPr marL="285750" indent="-285750">
              <a:buFont typeface="Arial" panose="020B0604020202020204" pitchFamily="34" charset="0"/>
              <a:buChar char="•"/>
            </a:pPr>
            <a:r>
              <a:rPr lang="en-US" dirty="0"/>
              <a:t>Human rotates.</a:t>
            </a:r>
          </a:p>
        </p:txBody>
      </p:sp>
      <p:sp>
        <p:nvSpPr>
          <p:cNvPr id="6" name="Rectangle 5">
            <a:extLst>
              <a:ext uri="{FF2B5EF4-FFF2-40B4-BE49-F238E27FC236}">
                <a16:creationId xmlns:a16="http://schemas.microsoft.com/office/drawing/2014/main" id="{0205E0E2-9DB1-7369-CF41-BB5A8E1A4B47}"/>
              </a:ext>
            </a:extLst>
          </p:cNvPr>
          <p:cNvSpPr/>
          <p:nvPr/>
        </p:nvSpPr>
        <p:spPr>
          <a:xfrm>
            <a:off x="7151580" y="1235396"/>
            <a:ext cx="1931349" cy="4443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Input text</a:t>
            </a:r>
          </a:p>
          <a:p>
            <a:pPr algn="ctr"/>
            <a:r>
              <a:rPr lang="en-US" sz="1200" dirty="0"/>
              <a:t>(read L- R)</a:t>
            </a:r>
          </a:p>
        </p:txBody>
      </p:sp>
      <p:sp>
        <p:nvSpPr>
          <p:cNvPr id="7" name="Rectangle 6">
            <a:extLst>
              <a:ext uri="{FF2B5EF4-FFF2-40B4-BE49-F238E27FC236}">
                <a16:creationId xmlns:a16="http://schemas.microsoft.com/office/drawing/2014/main" id="{0A41793B-44EA-CE32-4CFC-6FF3A7FA4E00}"/>
              </a:ext>
            </a:extLst>
          </p:cNvPr>
          <p:cNvSpPr/>
          <p:nvPr/>
        </p:nvSpPr>
        <p:spPr>
          <a:xfrm>
            <a:off x="5741523" y="2726992"/>
            <a:ext cx="1760433" cy="11024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gn="just">
              <a:buFont typeface="Arial" panose="020B0604020202020204" pitchFamily="34" charset="0"/>
              <a:buChar char="•"/>
            </a:pPr>
            <a:r>
              <a:rPr lang="en-US" sz="1400" dirty="0"/>
              <a:t>Human Turns 180°</a:t>
            </a:r>
          </a:p>
          <a:p>
            <a:pPr marL="285750" indent="-285750" algn="just">
              <a:buFont typeface="Arial" panose="020B0604020202020204" pitchFamily="34" charset="0"/>
              <a:buChar char="•"/>
            </a:pPr>
            <a:r>
              <a:rPr lang="en-US" sz="1400" dirty="0"/>
              <a:t>Most common rotation</a:t>
            </a:r>
          </a:p>
          <a:p>
            <a:pPr marL="285750" indent="-285750" algn="just">
              <a:buFont typeface="Arial" panose="020B0604020202020204" pitchFamily="34" charset="0"/>
              <a:buChar char="•"/>
            </a:pPr>
            <a:r>
              <a:rPr lang="en-US" sz="1400" dirty="0"/>
              <a:t>Read R-L</a:t>
            </a:r>
          </a:p>
        </p:txBody>
      </p:sp>
      <p:sp>
        <p:nvSpPr>
          <p:cNvPr id="8" name="Rectangle 7">
            <a:extLst>
              <a:ext uri="{FF2B5EF4-FFF2-40B4-BE49-F238E27FC236}">
                <a16:creationId xmlns:a16="http://schemas.microsoft.com/office/drawing/2014/main" id="{9CDAC888-FB2B-11A8-211E-A96B1BF00765}"/>
              </a:ext>
            </a:extLst>
          </p:cNvPr>
          <p:cNvSpPr/>
          <p:nvPr/>
        </p:nvSpPr>
        <p:spPr>
          <a:xfrm>
            <a:off x="8483298" y="2726992"/>
            <a:ext cx="1760433" cy="11024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gn="just">
              <a:buFont typeface="Arial" panose="020B0604020202020204" pitchFamily="34" charset="0"/>
              <a:buChar char="•"/>
            </a:pPr>
            <a:r>
              <a:rPr lang="en-US" sz="1400" dirty="0"/>
              <a:t>Human Bends 180°</a:t>
            </a:r>
          </a:p>
          <a:p>
            <a:pPr marL="285750" indent="-285750" algn="just">
              <a:buFont typeface="Arial" panose="020B0604020202020204" pitchFamily="34" charset="0"/>
              <a:buChar char="•"/>
            </a:pPr>
            <a:r>
              <a:rPr lang="en-US" sz="1400" dirty="0"/>
              <a:t>Reads D-U</a:t>
            </a:r>
          </a:p>
          <a:p>
            <a:pPr marL="285750" indent="-285750" algn="just">
              <a:buFont typeface="Arial" panose="020B0604020202020204" pitchFamily="34" charset="0"/>
              <a:buChar char="•"/>
            </a:pPr>
            <a:r>
              <a:rPr lang="en-US" sz="1400" dirty="0"/>
              <a:t>Read R-L</a:t>
            </a:r>
          </a:p>
        </p:txBody>
      </p:sp>
      <p:cxnSp>
        <p:nvCxnSpPr>
          <p:cNvPr id="9" name="Straight Arrow Connector 8">
            <a:extLst>
              <a:ext uri="{FF2B5EF4-FFF2-40B4-BE49-F238E27FC236}">
                <a16:creationId xmlns:a16="http://schemas.microsoft.com/office/drawing/2014/main" id="{68A5AC14-3BB2-D2A7-42E3-D638F22A0679}"/>
              </a:ext>
            </a:extLst>
          </p:cNvPr>
          <p:cNvCxnSpPr>
            <a:stCxn id="6" idx="2"/>
            <a:endCxn id="7" idx="0"/>
          </p:cNvCxnSpPr>
          <p:nvPr/>
        </p:nvCxnSpPr>
        <p:spPr>
          <a:xfrm flipH="1">
            <a:off x="6621740" y="1679777"/>
            <a:ext cx="1495515" cy="104721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2BA166BF-0BFE-10AF-B87A-12B618ECCA9F}"/>
              </a:ext>
            </a:extLst>
          </p:cNvPr>
          <p:cNvCxnSpPr>
            <a:stCxn id="6" idx="2"/>
            <a:endCxn id="8" idx="0"/>
          </p:cNvCxnSpPr>
          <p:nvPr/>
        </p:nvCxnSpPr>
        <p:spPr>
          <a:xfrm>
            <a:off x="8117255" y="1679777"/>
            <a:ext cx="1246260" cy="104721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CD4B9941-E21D-B44B-9D13-631499930C95}"/>
              </a:ext>
            </a:extLst>
          </p:cNvPr>
          <p:cNvSpPr txBox="1"/>
          <p:nvPr/>
        </p:nvSpPr>
        <p:spPr>
          <a:xfrm>
            <a:off x="6168730" y="4419806"/>
            <a:ext cx="906017" cy="369332"/>
          </a:xfrm>
          <a:prstGeom prst="rect">
            <a:avLst/>
          </a:prstGeom>
          <a:noFill/>
        </p:spPr>
        <p:txBody>
          <a:bodyPr wrap="none" rtlCol="0">
            <a:spAutoFit/>
          </a:bodyPr>
          <a:lstStyle/>
          <a:p>
            <a:r>
              <a:rPr lang="en-US" dirty="0"/>
              <a:t>Type 1</a:t>
            </a:r>
          </a:p>
        </p:txBody>
      </p:sp>
      <p:sp>
        <p:nvSpPr>
          <p:cNvPr id="12" name="TextBox 11">
            <a:extLst>
              <a:ext uri="{FF2B5EF4-FFF2-40B4-BE49-F238E27FC236}">
                <a16:creationId xmlns:a16="http://schemas.microsoft.com/office/drawing/2014/main" id="{38BD2B68-7BCE-4492-6E3F-0A7392A36790}"/>
              </a:ext>
            </a:extLst>
          </p:cNvPr>
          <p:cNvSpPr txBox="1"/>
          <p:nvPr/>
        </p:nvSpPr>
        <p:spPr>
          <a:xfrm>
            <a:off x="8740385" y="4507283"/>
            <a:ext cx="906017" cy="369332"/>
          </a:xfrm>
          <a:prstGeom prst="rect">
            <a:avLst/>
          </a:prstGeom>
          <a:noFill/>
        </p:spPr>
        <p:txBody>
          <a:bodyPr wrap="none" rtlCol="0">
            <a:spAutoFit/>
          </a:bodyPr>
          <a:lstStyle/>
          <a:p>
            <a:r>
              <a:rPr lang="en-US" dirty="0"/>
              <a:t>Type 2</a:t>
            </a:r>
          </a:p>
        </p:txBody>
      </p:sp>
      <p:sp>
        <p:nvSpPr>
          <p:cNvPr id="15" name="TextBox 14">
            <a:extLst>
              <a:ext uri="{FF2B5EF4-FFF2-40B4-BE49-F238E27FC236}">
                <a16:creationId xmlns:a16="http://schemas.microsoft.com/office/drawing/2014/main" id="{B6AF3DFD-456B-251C-1B29-C1DF0A25849B}"/>
              </a:ext>
            </a:extLst>
          </p:cNvPr>
          <p:cNvSpPr txBox="1"/>
          <p:nvPr/>
        </p:nvSpPr>
        <p:spPr>
          <a:xfrm>
            <a:off x="760931" y="1134420"/>
            <a:ext cx="4725469" cy="923330"/>
          </a:xfrm>
          <a:prstGeom prst="rect">
            <a:avLst/>
          </a:prstGeom>
          <a:noFill/>
        </p:spPr>
        <p:txBody>
          <a:bodyPr wrap="square" rtlCol="0">
            <a:spAutoFit/>
          </a:bodyPr>
          <a:lstStyle/>
          <a:p>
            <a:r>
              <a:rPr lang="en-US" dirty="0"/>
              <a:t>Mirror seems to treat X, Y- axes differently in previous example.</a:t>
            </a:r>
          </a:p>
          <a:p>
            <a:r>
              <a:rPr lang="en-US" dirty="0"/>
              <a:t>Let’s take another example.</a:t>
            </a:r>
          </a:p>
        </p:txBody>
      </p:sp>
    </p:spTree>
    <p:extLst>
      <p:ext uri="{BB962C8B-B14F-4D97-AF65-F5344CB8AC3E}">
        <p14:creationId xmlns:p14="http://schemas.microsoft.com/office/powerpoint/2010/main" val="16678294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8"/>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animBg="1"/>
      <p:bldP spid="7" grpId="0" animBg="1"/>
      <p:bldP spid="8" grpId="0" animBg="1"/>
      <p:bldP spid="11" grpId="0"/>
      <p:bldP spid="12" grpId="0"/>
      <p:bldP spid="1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664ADE-4E26-C4F7-99FA-1388E996BD9F}"/>
              </a:ext>
            </a:extLst>
          </p:cNvPr>
          <p:cNvSpPr>
            <a:spLocks noGrp="1"/>
          </p:cNvSpPr>
          <p:nvPr>
            <p:ph type="title"/>
          </p:nvPr>
        </p:nvSpPr>
        <p:spPr/>
        <p:txBody>
          <a:bodyPr/>
          <a:lstStyle/>
          <a:p>
            <a:r>
              <a:rPr lang="en-US" dirty="0"/>
              <a:t>Examples</a:t>
            </a:r>
          </a:p>
        </p:txBody>
      </p:sp>
      <p:pic>
        <p:nvPicPr>
          <p:cNvPr id="6" name="Content Placeholder 5" descr="Diagram&#10;&#10;Description automatically generated">
            <a:extLst>
              <a:ext uri="{FF2B5EF4-FFF2-40B4-BE49-F238E27FC236}">
                <a16:creationId xmlns:a16="http://schemas.microsoft.com/office/drawing/2014/main" id="{A862B8AB-2F44-B971-BC9E-21344BE52DD7}"/>
              </a:ext>
            </a:extLst>
          </p:cNvPr>
          <p:cNvPicPr>
            <a:picLocks noGrp="1" noChangeAspect="1"/>
          </p:cNvPicPr>
          <p:nvPr>
            <p:ph sz="half" idx="1"/>
          </p:nvPr>
        </p:nvPicPr>
        <p:blipFill>
          <a:blip r:embed="rId2"/>
          <a:stretch>
            <a:fillRect/>
          </a:stretch>
        </p:blipFill>
        <p:spPr>
          <a:xfrm>
            <a:off x="890542" y="2222500"/>
            <a:ext cx="5041990" cy="3638550"/>
          </a:xfrm>
        </p:spPr>
      </p:pic>
      <p:pic>
        <p:nvPicPr>
          <p:cNvPr id="8" name="Content Placeholder 7" descr="Shape, rectangle&#10;&#10;Description automatically generated">
            <a:extLst>
              <a:ext uri="{FF2B5EF4-FFF2-40B4-BE49-F238E27FC236}">
                <a16:creationId xmlns:a16="http://schemas.microsoft.com/office/drawing/2014/main" id="{DA0B5924-E6BE-6A7C-F238-CF3F2A0E6785}"/>
              </a:ext>
            </a:extLst>
          </p:cNvPr>
          <p:cNvPicPr>
            <a:picLocks noGrp="1" noChangeAspect="1"/>
          </p:cNvPicPr>
          <p:nvPr>
            <p:ph sz="half" idx="2"/>
          </p:nvPr>
        </p:nvPicPr>
        <p:blipFill>
          <a:blip r:embed="rId3"/>
          <a:stretch>
            <a:fillRect/>
          </a:stretch>
        </p:blipFill>
        <p:spPr>
          <a:xfrm>
            <a:off x="6188075" y="2488339"/>
            <a:ext cx="5194300" cy="3106871"/>
          </a:xfrm>
        </p:spPr>
      </p:pic>
      <p:sp>
        <p:nvSpPr>
          <p:cNvPr id="3" name="TextBox 2">
            <a:extLst>
              <a:ext uri="{FF2B5EF4-FFF2-40B4-BE49-F238E27FC236}">
                <a16:creationId xmlns:a16="http://schemas.microsoft.com/office/drawing/2014/main" id="{38B26143-306E-E873-99A1-FA356248EDEE}"/>
              </a:ext>
            </a:extLst>
          </p:cNvPr>
          <p:cNvSpPr txBox="1"/>
          <p:nvPr/>
        </p:nvSpPr>
        <p:spPr>
          <a:xfrm>
            <a:off x="9517870" y="6410812"/>
            <a:ext cx="2674130" cy="276999"/>
          </a:xfrm>
          <a:prstGeom prst="rect">
            <a:avLst/>
          </a:prstGeom>
          <a:noFill/>
        </p:spPr>
        <p:txBody>
          <a:bodyPr wrap="none" rtlCol="0">
            <a:spAutoFit/>
          </a:bodyPr>
          <a:lstStyle/>
          <a:p>
            <a:r>
              <a:rPr lang="en-US" sz="1200" dirty="0"/>
              <a:t>Source : The journal of philosophy</a:t>
            </a:r>
          </a:p>
        </p:txBody>
      </p:sp>
    </p:spTree>
    <p:extLst>
      <p:ext uri="{BB962C8B-B14F-4D97-AF65-F5344CB8AC3E}">
        <p14:creationId xmlns:p14="http://schemas.microsoft.com/office/powerpoint/2010/main" val="24590820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DE2E46E-0AC3-2BB2-42E3-8621FA94A243}"/>
              </a:ext>
            </a:extLst>
          </p:cNvPr>
          <p:cNvSpPr txBox="1"/>
          <p:nvPr/>
        </p:nvSpPr>
        <p:spPr>
          <a:xfrm>
            <a:off x="3614056" y="1840468"/>
            <a:ext cx="3977371" cy="369332"/>
          </a:xfrm>
          <a:prstGeom prst="rect">
            <a:avLst/>
          </a:prstGeom>
          <a:noFill/>
        </p:spPr>
        <p:txBody>
          <a:bodyPr wrap="none" rtlCol="0">
            <a:spAutoFit/>
          </a:bodyPr>
          <a:lstStyle/>
          <a:p>
            <a:r>
              <a:rPr lang="en-US" b="1" u="sng" dirty="0"/>
              <a:t>Take aways from Interpretation ‘R’</a:t>
            </a:r>
          </a:p>
        </p:txBody>
      </p:sp>
      <p:sp>
        <p:nvSpPr>
          <p:cNvPr id="3" name="TextBox 2">
            <a:extLst>
              <a:ext uri="{FF2B5EF4-FFF2-40B4-BE49-F238E27FC236}">
                <a16:creationId xmlns:a16="http://schemas.microsoft.com/office/drawing/2014/main" id="{98F7E385-1827-CA6F-A3CA-D4F763FA31C9}"/>
              </a:ext>
            </a:extLst>
          </p:cNvPr>
          <p:cNvSpPr txBox="1"/>
          <p:nvPr/>
        </p:nvSpPr>
        <p:spPr>
          <a:xfrm>
            <a:off x="1023257" y="2472622"/>
            <a:ext cx="10787743" cy="1200329"/>
          </a:xfrm>
          <a:prstGeom prst="rect">
            <a:avLst/>
          </a:prstGeom>
          <a:noFill/>
        </p:spPr>
        <p:txBody>
          <a:bodyPr wrap="square" rtlCol="0">
            <a:spAutoFit/>
          </a:bodyPr>
          <a:lstStyle/>
          <a:p>
            <a:pPr marL="285750" indent="-285750">
              <a:buFont typeface="Arial" panose="020B0604020202020204" pitchFamily="34" charset="0"/>
              <a:buChar char="•"/>
            </a:pPr>
            <a:r>
              <a:rPr lang="en-US" dirty="0"/>
              <a:t>Mirror doesn’t treat the two axes differently. </a:t>
            </a:r>
            <a:r>
              <a:rPr lang="en-US" b="1" dirty="0"/>
              <a:t>Human chooses</a:t>
            </a:r>
            <a:r>
              <a:rPr lang="en-US" dirty="0"/>
              <a:t> which way to rotate (object or himself)</a:t>
            </a:r>
          </a:p>
          <a:p>
            <a:pPr marL="285750" indent="-285750">
              <a:buFont typeface="Arial" panose="020B0604020202020204" pitchFamily="34" charset="0"/>
              <a:buChar char="•"/>
            </a:pPr>
            <a:r>
              <a:rPr lang="en-US" dirty="0"/>
              <a:t>Depends on how or what has been rotated.</a:t>
            </a:r>
          </a:p>
          <a:p>
            <a:endParaRPr lang="en-US" dirty="0"/>
          </a:p>
        </p:txBody>
      </p:sp>
      <p:sp>
        <p:nvSpPr>
          <p:cNvPr id="4" name="TextBox 3">
            <a:extLst>
              <a:ext uri="{FF2B5EF4-FFF2-40B4-BE49-F238E27FC236}">
                <a16:creationId xmlns:a16="http://schemas.microsoft.com/office/drawing/2014/main" id="{56FE52F7-14DB-B725-9DAF-B32F082EAB45}"/>
              </a:ext>
            </a:extLst>
          </p:cNvPr>
          <p:cNvSpPr txBox="1"/>
          <p:nvPr/>
        </p:nvSpPr>
        <p:spPr>
          <a:xfrm>
            <a:off x="4288971" y="664029"/>
            <a:ext cx="2207656" cy="369332"/>
          </a:xfrm>
          <a:prstGeom prst="rect">
            <a:avLst/>
          </a:prstGeom>
          <a:noFill/>
        </p:spPr>
        <p:txBody>
          <a:bodyPr wrap="none" rtlCol="0">
            <a:spAutoFit/>
          </a:bodyPr>
          <a:lstStyle/>
          <a:p>
            <a:r>
              <a:rPr lang="en-US" b="1" u="sng" dirty="0"/>
              <a:t>False Assumptions</a:t>
            </a:r>
          </a:p>
        </p:txBody>
      </p:sp>
      <p:sp>
        <p:nvSpPr>
          <p:cNvPr id="5" name="TextBox 4">
            <a:extLst>
              <a:ext uri="{FF2B5EF4-FFF2-40B4-BE49-F238E27FC236}">
                <a16:creationId xmlns:a16="http://schemas.microsoft.com/office/drawing/2014/main" id="{C29680FE-4E0C-530A-47A6-2B4DFB24A0B1}"/>
              </a:ext>
            </a:extLst>
          </p:cNvPr>
          <p:cNvSpPr txBox="1"/>
          <p:nvPr/>
        </p:nvSpPr>
        <p:spPr>
          <a:xfrm>
            <a:off x="1023257" y="1208314"/>
            <a:ext cx="6444393" cy="369332"/>
          </a:xfrm>
          <a:prstGeom prst="rect">
            <a:avLst/>
          </a:prstGeom>
          <a:noFill/>
        </p:spPr>
        <p:txBody>
          <a:bodyPr wrap="none" rtlCol="0">
            <a:spAutoFit/>
          </a:bodyPr>
          <a:lstStyle/>
          <a:p>
            <a:pPr marL="285750" indent="-285750">
              <a:buFont typeface="Arial" panose="020B0604020202020204" pitchFamily="34" charset="0"/>
              <a:buChar char="•"/>
            </a:pPr>
            <a:r>
              <a:rPr lang="en-US" dirty="0"/>
              <a:t>For any text, there exist only one unique mirror image.</a:t>
            </a:r>
          </a:p>
        </p:txBody>
      </p:sp>
    </p:spTree>
    <p:extLst>
      <p:ext uri="{BB962C8B-B14F-4D97-AF65-F5344CB8AC3E}">
        <p14:creationId xmlns:p14="http://schemas.microsoft.com/office/powerpoint/2010/main" val="13021172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C3E241E-D173-7E4C-C793-7EA68FC47E09}"/>
              </a:ext>
            </a:extLst>
          </p:cNvPr>
          <p:cNvSpPr txBox="1"/>
          <p:nvPr/>
        </p:nvSpPr>
        <p:spPr>
          <a:xfrm>
            <a:off x="892629" y="587829"/>
            <a:ext cx="2353529" cy="369332"/>
          </a:xfrm>
          <a:prstGeom prst="rect">
            <a:avLst/>
          </a:prstGeom>
          <a:noFill/>
        </p:spPr>
        <p:txBody>
          <a:bodyPr wrap="none" rtlCol="0">
            <a:spAutoFit/>
          </a:bodyPr>
          <a:lstStyle/>
          <a:p>
            <a:r>
              <a:rPr lang="en-US" u="sng" dirty="0">
                <a:latin typeface="Algerian" pitchFamily="82" charset="77"/>
              </a:rPr>
              <a:t>Interpretation ‘G’</a:t>
            </a:r>
          </a:p>
        </p:txBody>
      </p:sp>
      <p:sp>
        <p:nvSpPr>
          <p:cNvPr id="3" name="TextBox 2">
            <a:extLst>
              <a:ext uri="{FF2B5EF4-FFF2-40B4-BE49-F238E27FC236}">
                <a16:creationId xmlns:a16="http://schemas.microsoft.com/office/drawing/2014/main" id="{7B9E9A5B-7A8E-3F1C-9D75-6630BB5D4929}"/>
              </a:ext>
            </a:extLst>
          </p:cNvPr>
          <p:cNvSpPr txBox="1"/>
          <p:nvPr/>
        </p:nvSpPr>
        <p:spPr>
          <a:xfrm>
            <a:off x="968829" y="1338943"/>
            <a:ext cx="9135834" cy="923330"/>
          </a:xfrm>
          <a:prstGeom prst="rect">
            <a:avLst/>
          </a:prstGeom>
          <a:noFill/>
        </p:spPr>
        <p:txBody>
          <a:bodyPr wrap="none" rtlCol="0">
            <a:spAutoFit/>
          </a:bodyPr>
          <a:lstStyle/>
          <a:p>
            <a:pPr marL="285750" indent="-285750">
              <a:buFont typeface="Arial" panose="020B0604020202020204" pitchFamily="34" charset="0"/>
              <a:buChar char="•"/>
            </a:pPr>
            <a:r>
              <a:rPr lang="en-US" dirty="0" err="1"/>
              <a:t>D.F.pears</a:t>
            </a:r>
            <a:r>
              <a:rPr lang="en-US" dirty="0"/>
              <a:t> – right/left reversal is illusory – “</a:t>
            </a:r>
            <a:r>
              <a:rPr lang="en-US" b="1" dirty="0"/>
              <a:t>Incongruity of counterparts</a:t>
            </a:r>
            <a:r>
              <a:rPr lang="en-US" dirty="0"/>
              <a:t>”</a:t>
            </a:r>
          </a:p>
          <a:p>
            <a:pPr marL="285750" indent="-285750">
              <a:buFont typeface="Arial" panose="020B0604020202020204" pitchFamily="34" charset="0"/>
              <a:buChar char="•"/>
            </a:pPr>
            <a:r>
              <a:rPr lang="en-US" dirty="0"/>
              <a:t>Look at the mirror -&gt; portrait of mirror image -&gt; go behind and face back of it.</a:t>
            </a:r>
          </a:p>
          <a:p>
            <a:pPr marL="285750" indent="-285750">
              <a:buFont typeface="Arial" panose="020B0604020202020204" pitchFamily="34" charset="0"/>
              <a:buChar char="•"/>
            </a:pPr>
            <a:endParaRPr lang="en-US" dirty="0"/>
          </a:p>
        </p:txBody>
      </p:sp>
      <p:pic>
        <p:nvPicPr>
          <p:cNvPr id="5" name="Picture 4" descr="A picture containing text, whiteboard&#10;&#10;Description automatically generated">
            <a:extLst>
              <a:ext uri="{FF2B5EF4-FFF2-40B4-BE49-F238E27FC236}">
                <a16:creationId xmlns:a16="http://schemas.microsoft.com/office/drawing/2014/main" id="{6A06BAB6-5511-7F46-5E35-35846DE4A7DD}"/>
              </a:ext>
            </a:extLst>
          </p:cNvPr>
          <p:cNvPicPr>
            <a:picLocks noChangeAspect="1"/>
          </p:cNvPicPr>
          <p:nvPr/>
        </p:nvPicPr>
        <p:blipFill rotWithShape="1">
          <a:blip r:embed="rId2">
            <a:biLevel thresh="50000"/>
          </a:blip>
          <a:srcRect t="-1" b="17896"/>
          <a:stretch/>
        </p:blipFill>
        <p:spPr>
          <a:xfrm>
            <a:off x="1297604" y="2428001"/>
            <a:ext cx="3746500" cy="2319725"/>
          </a:xfrm>
          <a:prstGeom prst="rect">
            <a:avLst/>
          </a:prstGeom>
        </p:spPr>
      </p:pic>
      <p:pic>
        <p:nvPicPr>
          <p:cNvPr id="7" name="Picture 6" descr="A picture containing text, whiteboard&#10;&#10;Description automatically generated">
            <a:extLst>
              <a:ext uri="{FF2B5EF4-FFF2-40B4-BE49-F238E27FC236}">
                <a16:creationId xmlns:a16="http://schemas.microsoft.com/office/drawing/2014/main" id="{EEDD29AB-243C-64BA-164F-6A167D4B83B7}"/>
              </a:ext>
            </a:extLst>
          </p:cNvPr>
          <p:cNvPicPr>
            <a:picLocks noChangeAspect="1"/>
          </p:cNvPicPr>
          <p:nvPr/>
        </p:nvPicPr>
        <p:blipFill rotWithShape="1">
          <a:blip r:embed="rId3">
            <a:biLevel thresh="50000"/>
          </a:blip>
          <a:srcRect b="11870"/>
          <a:stretch/>
        </p:blipFill>
        <p:spPr>
          <a:xfrm>
            <a:off x="6805857" y="2428001"/>
            <a:ext cx="3746500" cy="2319725"/>
          </a:xfrm>
          <a:prstGeom prst="rect">
            <a:avLst/>
          </a:prstGeom>
        </p:spPr>
      </p:pic>
      <p:sp>
        <p:nvSpPr>
          <p:cNvPr id="8" name="TextBox 7">
            <a:extLst>
              <a:ext uri="{FF2B5EF4-FFF2-40B4-BE49-F238E27FC236}">
                <a16:creationId xmlns:a16="http://schemas.microsoft.com/office/drawing/2014/main" id="{6B9828BF-6D51-6308-2077-D76FAE01FE12}"/>
              </a:ext>
            </a:extLst>
          </p:cNvPr>
          <p:cNvSpPr txBox="1"/>
          <p:nvPr/>
        </p:nvSpPr>
        <p:spPr>
          <a:xfrm>
            <a:off x="2333177" y="5195891"/>
            <a:ext cx="1989647" cy="646331"/>
          </a:xfrm>
          <a:prstGeom prst="rect">
            <a:avLst/>
          </a:prstGeom>
          <a:noFill/>
        </p:spPr>
        <p:txBody>
          <a:bodyPr wrap="none" rtlCol="0">
            <a:spAutoFit/>
          </a:bodyPr>
          <a:lstStyle/>
          <a:p>
            <a:r>
              <a:rPr lang="en-US" dirty="0"/>
              <a:t>Top/bottom –fits</a:t>
            </a:r>
          </a:p>
          <a:p>
            <a:r>
              <a:rPr lang="en-US" dirty="0"/>
              <a:t>Left/right – fails </a:t>
            </a:r>
          </a:p>
        </p:txBody>
      </p:sp>
      <p:sp>
        <p:nvSpPr>
          <p:cNvPr id="9" name="TextBox 8">
            <a:extLst>
              <a:ext uri="{FF2B5EF4-FFF2-40B4-BE49-F238E27FC236}">
                <a16:creationId xmlns:a16="http://schemas.microsoft.com/office/drawing/2014/main" id="{6B401734-5200-E736-A396-8D98205C6880}"/>
              </a:ext>
            </a:extLst>
          </p:cNvPr>
          <p:cNvSpPr txBox="1"/>
          <p:nvPr/>
        </p:nvSpPr>
        <p:spPr>
          <a:xfrm>
            <a:off x="2240139" y="5921055"/>
            <a:ext cx="2226892" cy="369332"/>
          </a:xfrm>
          <a:prstGeom prst="rect">
            <a:avLst/>
          </a:prstGeom>
          <a:noFill/>
        </p:spPr>
        <p:txBody>
          <a:bodyPr wrap="none" rtlCol="0">
            <a:spAutoFit/>
          </a:bodyPr>
          <a:lstStyle/>
          <a:p>
            <a:r>
              <a:rPr lang="en-US" dirty="0"/>
              <a:t>Bilateral Symmetry</a:t>
            </a:r>
          </a:p>
        </p:txBody>
      </p:sp>
      <p:sp>
        <p:nvSpPr>
          <p:cNvPr id="10" name="TextBox 9">
            <a:extLst>
              <a:ext uri="{FF2B5EF4-FFF2-40B4-BE49-F238E27FC236}">
                <a16:creationId xmlns:a16="http://schemas.microsoft.com/office/drawing/2014/main" id="{292E48D8-16CD-5B2D-C50C-7E245D2FD66F}"/>
              </a:ext>
            </a:extLst>
          </p:cNvPr>
          <p:cNvSpPr txBox="1"/>
          <p:nvPr/>
        </p:nvSpPr>
        <p:spPr>
          <a:xfrm>
            <a:off x="7027853" y="5472890"/>
            <a:ext cx="3302507" cy="369332"/>
          </a:xfrm>
          <a:prstGeom prst="rect">
            <a:avLst/>
          </a:prstGeom>
          <a:noFill/>
        </p:spPr>
        <p:txBody>
          <a:bodyPr wrap="none" rtlCol="0">
            <a:spAutoFit/>
          </a:bodyPr>
          <a:lstStyle/>
          <a:p>
            <a:r>
              <a:rPr lang="en-US" dirty="0"/>
              <a:t>Bad Fit – Due to Asymmetry</a:t>
            </a:r>
          </a:p>
        </p:txBody>
      </p:sp>
    </p:spTree>
    <p:extLst>
      <p:ext uri="{BB962C8B-B14F-4D97-AF65-F5344CB8AC3E}">
        <p14:creationId xmlns:p14="http://schemas.microsoft.com/office/powerpoint/2010/main" val="17110858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8" grpId="0"/>
      <p:bldP spid="9" grpId="0"/>
      <p:bldP spid="1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5A9E161-21C8-0AA6-929A-A09353D095F2}"/>
              </a:ext>
            </a:extLst>
          </p:cNvPr>
          <p:cNvSpPr txBox="1"/>
          <p:nvPr/>
        </p:nvSpPr>
        <p:spPr>
          <a:xfrm>
            <a:off x="1138579" y="2172427"/>
            <a:ext cx="10090673" cy="1424685"/>
          </a:xfrm>
          <a:prstGeom prst="rect">
            <a:avLst/>
          </a:prstGeom>
          <a:noFill/>
        </p:spPr>
        <p:txBody>
          <a:bodyPr wrap="square" rtlCol="0">
            <a:spAutoFit/>
          </a:bodyPr>
          <a:lstStyle/>
          <a:p>
            <a:pPr algn="ctr"/>
            <a:r>
              <a:rPr lang="en-US" b="1" dirty="0"/>
              <a:t>Enantiomorphs</a:t>
            </a:r>
            <a:r>
              <a:rPr lang="en-US" dirty="0"/>
              <a:t> </a:t>
            </a:r>
          </a:p>
          <a:p>
            <a:pPr algn="ctr"/>
            <a:endParaRPr lang="en-US" dirty="0"/>
          </a:p>
          <a:p>
            <a:pPr algn="ctr">
              <a:lnSpc>
                <a:spcPct val="150000"/>
              </a:lnSpc>
            </a:pPr>
            <a:r>
              <a:rPr lang="en-US" dirty="0"/>
              <a:t>Asymmetrical object and its reflection cannot be made to coincide when one is superimposed  on the other.</a:t>
            </a:r>
          </a:p>
        </p:txBody>
      </p:sp>
    </p:spTree>
    <p:extLst>
      <p:ext uri="{BB962C8B-B14F-4D97-AF65-F5344CB8AC3E}">
        <p14:creationId xmlns:p14="http://schemas.microsoft.com/office/powerpoint/2010/main" val="35540766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loud 7">
            <a:extLst>
              <a:ext uri="{FF2B5EF4-FFF2-40B4-BE49-F238E27FC236}">
                <a16:creationId xmlns:a16="http://schemas.microsoft.com/office/drawing/2014/main" id="{423A926F-8AF3-FF6E-CEC8-243F3B21EABC}"/>
              </a:ext>
            </a:extLst>
          </p:cNvPr>
          <p:cNvSpPr/>
          <p:nvPr/>
        </p:nvSpPr>
        <p:spPr>
          <a:xfrm>
            <a:off x="1140178" y="3566495"/>
            <a:ext cx="3544711" cy="1615105"/>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8C3E241E-D173-7E4C-C793-7EA68FC47E09}"/>
              </a:ext>
            </a:extLst>
          </p:cNvPr>
          <p:cNvSpPr txBox="1"/>
          <p:nvPr/>
        </p:nvSpPr>
        <p:spPr>
          <a:xfrm>
            <a:off x="892629" y="587829"/>
            <a:ext cx="2335896" cy="369332"/>
          </a:xfrm>
          <a:prstGeom prst="rect">
            <a:avLst/>
          </a:prstGeom>
          <a:noFill/>
        </p:spPr>
        <p:txBody>
          <a:bodyPr wrap="none" rtlCol="0">
            <a:spAutoFit/>
          </a:bodyPr>
          <a:lstStyle/>
          <a:p>
            <a:r>
              <a:rPr lang="en-US" u="sng" dirty="0">
                <a:latin typeface="Algerian" pitchFamily="82" charset="77"/>
              </a:rPr>
              <a:t>Interpretation ‘D’</a:t>
            </a:r>
          </a:p>
        </p:txBody>
      </p:sp>
      <p:sp>
        <p:nvSpPr>
          <p:cNvPr id="4" name="TextBox 3">
            <a:extLst>
              <a:ext uri="{FF2B5EF4-FFF2-40B4-BE49-F238E27FC236}">
                <a16:creationId xmlns:a16="http://schemas.microsoft.com/office/drawing/2014/main" id="{45DEC7CE-3257-CC4D-06E8-F4D798075E77}"/>
              </a:ext>
            </a:extLst>
          </p:cNvPr>
          <p:cNvSpPr txBox="1"/>
          <p:nvPr/>
        </p:nvSpPr>
        <p:spPr>
          <a:xfrm>
            <a:off x="1024899" y="1480173"/>
            <a:ext cx="4201858" cy="1477328"/>
          </a:xfrm>
          <a:prstGeom prst="rect">
            <a:avLst/>
          </a:prstGeom>
          <a:noFill/>
        </p:spPr>
        <p:txBody>
          <a:bodyPr wrap="square" rtlCol="0">
            <a:spAutoFit/>
          </a:bodyPr>
          <a:lstStyle/>
          <a:p>
            <a:pPr algn="just"/>
            <a:r>
              <a:rPr lang="en-US" dirty="0"/>
              <a:t>Why is it that when I am facing my image in a mirror, up for my image is the same direction as up for me while right for my image is the same direction as left for me?</a:t>
            </a:r>
          </a:p>
        </p:txBody>
      </p:sp>
      <p:sp>
        <p:nvSpPr>
          <p:cNvPr id="7" name="TextBox 6">
            <a:extLst>
              <a:ext uri="{FF2B5EF4-FFF2-40B4-BE49-F238E27FC236}">
                <a16:creationId xmlns:a16="http://schemas.microsoft.com/office/drawing/2014/main" id="{BF0A74BB-0470-046D-4825-0F6196F88322}"/>
              </a:ext>
            </a:extLst>
          </p:cNvPr>
          <p:cNvSpPr txBox="1"/>
          <p:nvPr/>
        </p:nvSpPr>
        <p:spPr>
          <a:xfrm>
            <a:off x="1568000" y="4050881"/>
            <a:ext cx="3623733" cy="646331"/>
          </a:xfrm>
          <a:prstGeom prst="rect">
            <a:avLst/>
          </a:prstGeom>
          <a:noFill/>
        </p:spPr>
        <p:txBody>
          <a:bodyPr wrap="square" rtlCol="0">
            <a:spAutoFit/>
          </a:bodyPr>
          <a:lstStyle/>
          <a:p>
            <a:r>
              <a:rPr lang="en-US" dirty="0"/>
              <a:t>Can we solve this with Geometrical optics?</a:t>
            </a:r>
          </a:p>
        </p:txBody>
      </p:sp>
      <p:pic>
        <p:nvPicPr>
          <p:cNvPr id="5" name="Picture 4" descr="Diagram&#10;&#10;Description automatically generated">
            <a:extLst>
              <a:ext uri="{FF2B5EF4-FFF2-40B4-BE49-F238E27FC236}">
                <a16:creationId xmlns:a16="http://schemas.microsoft.com/office/drawing/2014/main" id="{D54F0848-0F57-30A5-484D-992B07252A30}"/>
              </a:ext>
            </a:extLst>
          </p:cNvPr>
          <p:cNvPicPr>
            <a:picLocks noChangeAspect="1"/>
          </p:cNvPicPr>
          <p:nvPr/>
        </p:nvPicPr>
        <p:blipFill>
          <a:blip r:embed="rId2">
            <a:biLevel thresh="50000"/>
            <a:extLst>
              <a:ext uri="{BEBA8EAE-BF5A-486C-A8C5-ECC9F3942E4B}">
                <a14:imgProps xmlns:a14="http://schemas.microsoft.com/office/drawing/2010/main">
                  <a14:imgLayer r:embed="rId3">
                    <a14:imgEffect>
                      <a14:colorTemperature colorTemp="5016"/>
                    </a14:imgEffect>
                    <a14:imgEffect>
                      <a14:saturation sat="0"/>
                    </a14:imgEffect>
                  </a14:imgLayer>
                </a14:imgProps>
              </a:ext>
            </a:extLst>
          </a:blip>
          <a:stretch>
            <a:fillRect/>
          </a:stretch>
        </p:blipFill>
        <p:spPr>
          <a:xfrm>
            <a:off x="6058376" y="1135118"/>
            <a:ext cx="4993446" cy="4204138"/>
          </a:xfrm>
          <a:prstGeom prst="rect">
            <a:avLst/>
          </a:prstGeom>
        </p:spPr>
      </p:pic>
      <p:sp>
        <p:nvSpPr>
          <p:cNvPr id="9" name="TextBox 8">
            <a:extLst>
              <a:ext uri="{FF2B5EF4-FFF2-40B4-BE49-F238E27FC236}">
                <a16:creationId xmlns:a16="http://schemas.microsoft.com/office/drawing/2014/main" id="{219C0F8F-9A26-6ECC-3A8C-43515202E85B}"/>
              </a:ext>
            </a:extLst>
          </p:cNvPr>
          <p:cNvSpPr txBox="1"/>
          <p:nvPr/>
        </p:nvSpPr>
        <p:spPr>
          <a:xfrm>
            <a:off x="6645762" y="5568993"/>
            <a:ext cx="3818674" cy="307777"/>
          </a:xfrm>
          <a:prstGeom prst="rect">
            <a:avLst/>
          </a:prstGeom>
          <a:noFill/>
        </p:spPr>
        <p:txBody>
          <a:bodyPr wrap="none" rtlCol="0">
            <a:spAutoFit/>
          </a:bodyPr>
          <a:lstStyle/>
          <a:p>
            <a:r>
              <a:rPr lang="en-US" sz="1400" dirty="0"/>
              <a:t>*No rotation. Unlike reversal(r) , reversal(g)</a:t>
            </a:r>
          </a:p>
        </p:txBody>
      </p:sp>
    </p:spTree>
    <p:extLst>
      <p:ext uri="{BB962C8B-B14F-4D97-AF65-F5344CB8AC3E}">
        <p14:creationId xmlns:p14="http://schemas.microsoft.com/office/powerpoint/2010/main" val="4658266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2" grpId="0"/>
      <p:bldP spid="4" grpId="0"/>
      <p:bldP spid="9"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Quotable">
      <a:dk1>
        <a:sysClr val="windowText" lastClr="000000"/>
      </a:dk1>
      <a:lt1>
        <a:sysClr val="window" lastClr="FFFFFF"/>
      </a:lt1>
      <a:dk2>
        <a:srgbClr val="212121"/>
      </a:dk2>
      <a:lt2>
        <a:srgbClr val="636363"/>
      </a:lt2>
      <a:accent1>
        <a:srgbClr val="00C6BB"/>
      </a:accent1>
      <a:accent2>
        <a:srgbClr val="6FEBA0"/>
      </a:accent2>
      <a:accent3>
        <a:srgbClr val="B6DF5E"/>
      </a:accent3>
      <a:accent4>
        <a:srgbClr val="EFB251"/>
      </a:accent4>
      <a:accent5>
        <a:srgbClr val="EF755F"/>
      </a:accent5>
      <a:accent6>
        <a:srgbClr val="ED515C"/>
      </a:accent6>
      <a:hlink>
        <a:srgbClr val="8F8F8F"/>
      </a:hlink>
      <a:folHlink>
        <a:srgbClr val="A5A5A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docProps/app.xml><?xml version="1.0" encoding="utf-8"?>
<Properties xmlns="http://schemas.openxmlformats.org/officeDocument/2006/extended-properties" xmlns:vt="http://schemas.openxmlformats.org/officeDocument/2006/docPropsVTypes">
  <Template>{8A978836-11A2-D045-B529-C40BBC6BD295}tf10001121_mac</Template>
  <TotalTime>932</TotalTime>
  <Words>887</Words>
  <Application>Microsoft Macintosh PowerPoint</Application>
  <PresentationFormat>Widescreen</PresentationFormat>
  <Paragraphs>117</Paragraphs>
  <Slides>15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Algerian</vt:lpstr>
      <vt:lpstr>Arial</vt:lpstr>
      <vt:lpstr>Century Gothic</vt:lpstr>
      <vt:lpstr>Wingdings 2</vt:lpstr>
      <vt:lpstr>Quotable</vt:lpstr>
      <vt:lpstr>Why do mirrors reverse right/left but not up/down?</vt:lpstr>
      <vt:lpstr>PowerPoint Presentation</vt:lpstr>
      <vt:lpstr>PowerPoint Presentation</vt:lpstr>
      <vt:lpstr>PowerPoint Presentation</vt:lpstr>
      <vt:lpstr>Examples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lpstr>More papers on Mirrors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Why do mirrors reverse right/left but not up/down?</dc:title>
  <dc:creator>Usha Vudatha</dc:creator>
  <cp:lastModifiedBy>Usha Vudatha</cp:lastModifiedBy>
  <cp:revision>12</cp:revision>
  <dcterms:created xsi:type="dcterms:W3CDTF">2022-06-09T22:20:36Z</dcterms:created>
  <dcterms:modified xsi:type="dcterms:W3CDTF">2022-06-17T14:38:45Z</dcterms:modified>
</cp:coreProperties>
</file>

<file path=docProps/thumbnail.jpeg>
</file>